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1" r:id="rId13"/>
  </p:sldMasterIdLst>
  <p:sldIdLst>
    <p:sldId id="286" r:id="rId15"/>
    <p:sldId id="261" r:id="rId16"/>
    <p:sldId id="359" r:id="rId17"/>
    <p:sldId id="360" r:id="rId18"/>
    <p:sldId id="361" r:id="rId19"/>
    <p:sldId id="364" r:id="rId20"/>
    <p:sldId id="362" r:id="rId21"/>
    <p:sldId id="363" r:id="rId22"/>
    <p:sldId id="354" r:id="rId23"/>
    <p:sldId id="365" r:id="rId24"/>
    <p:sldId id="355" r:id="rId25"/>
    <p:sldId id="366" r:id="rId26"/>
    <p:sldId id="357" r:id="rId27"/>
    <p:sldId id="321" r:id="rId28"/>
    <p:sldId id="367" r:id="rId29"/>
    <p:sldId id="368" r:id="rId30"/>
    <p:sldId id="369" r:id="rId31"/>
    <p:sldId id="345" r:id="rId32"/>
    <p:sldId id="370" r:id="rId33"/>
    <p:sldId id="371" r:id="rId34"/>
    <p:sldId id="372" r:id="rId35"/>
    <p:sldId id="373" r:id="rId36"/>
    <p:sldId id="374" r:id="rId37"/>
    <p:sldId id="34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7D77C37-9B51-4A93-BBAA-5635613B4DBA}">
          <p14:sldIdLst>
            <p14:sldId id="286"/>
            <p14:sldId id="261"/>
            <p14:sldId id="359"/>
            <p14:sldId id="360"/>
            <p14:sldId id="361"/>
            <p14:sldId id="364"/>
            <p14:sldId id="362"/>
            <p14:sldId id="363"/>
            <p14:sldId id="354"/>
            <p14:sldId id="365"/>
            <p14:sldId id="355"/>
            <p14:sldId id="366"/>
            <p14:sldId id="357"/>
            <p14:sldId id="321"/>
            <p14:sldId id="367"/>
            <p14:sldId id="368"/>
            <p14:sldId id="369"/>
            <p14:sldId id="345"/>
            <p14:sldId id="370"/>
            <p14:sldId id="371"/>
            <p14:sldId id="372"/>
            <p14:sldId id="373"/>
            <p14:sldId id="374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F9999"/>
    <a:srgbClr val="CCFFFF"/>
    <a:srgbClr val="B2B2B2"/>
    <a:srgbClr val="66FFFF"/>
    <a:srgbClr val="6DFFF1"/>
    <a:srgbClr val="FD9401"/>
    <a:srgbClr val="FC9153"/>
    <a:srgbClr val="CD8B2E"/>
    <a:srgbClr val="6F7071"/>
    <a:srgbClr val="B48B61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38" y="198"/>
      </p:cViewPr>
      <p:guideLst>
        <p:guide orient="horz" pos="2182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charts/_rels/chart1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308908336.xlsx"></Relationship><Relationship Id="rId2" Type="http://schemas.microsoft.com/office/2011/relationships/chartColorStyle" Target="colors1.xml"></Relationship><Relationship Id="rId1" Type="http://schemas.microsoft.com/office/2011/relationships/chartStyle" Target="style1.xml"></Relationship></Relationships>
</file>

<file path=ppt/charts/_rels/chart2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370621152.xlsx"></Relationship><Relationship Id="rId2" Type="http://schemas.microsoft.com/office/2011/relationships/chartColorStyle" Target="colors2.xml"></Relationship><Relationship Id="rId1" Type="http://schemas.microsoft.com/office/2011/relationships/chartStyle" Target="style2.xml"></Relationship></Relationships>
</file>

<file path=ppt/charts/_rels/chart3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378262360.xlsx"></Relationship><Relationship Id="rId2" Type="http://schemas.microsoft.com/office/2011/relationships/chartColorStyle" Target="colors3.xml"></Relationship><Relationship Id="rId1" Type="http://schemas.microsoft.com/office/2011/relationships/chartStyle" Target="style3.xml"></Relationship></Relationships>
</file>

<file path=ppt/charts/_rels/chart4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381219456.xlsx"></Relationship><Relationship Id="rId2" Type="http://schemas.microsoft.com/office/2011/relationships/chartColorStyle" Target="colors4.xml"></Relationship><Relationship Id="rId1" Type="http://schemas.microsoft.com/office/2011/relationships/chartStyle" Target="style4.xml"></Relationship></Relationships>
</file>

<file path=ppt/charts/_rels/chart5.xml.rels><?xml version="1.0" encoding="UTF-8"?>
<Relationships xmlns="http://schemas.openxmlformats.org/package/2006/relationships"><Relationship Id="rId3" Type="http://schemas.openxmlformats.org/officeDocument/2006/relationships/package" Target="../embeddings/Polaris_Office_Excel_____396309064.xlsx"></Relationship><Relationship Id="rId2" Type="http://schemas.microsoft.com/office/2011/relationships/chartColorStyle" Target="colors5.xml"></Relationship><Relationship Id="rId1" Type="http://schemas.microsoft.com/office/2011/relationships/chartStyle" Target="style5.xml"></Relationship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smtClean="0"/>
              <a:t>상호 인덕턴스 비교</a:t>
            </a:r>
            <a:r>
              <a:rPr lang="ko-KR" altLang="en-US" sz="1200" baseline="0" dirty="0" smtClean="0"/>
              <a:t> 그래프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Analytic model 1</c:v>
                </c:pt>
              </c:strCache>
            </c:strRef>
          </c:tx>
          <c:spPr>
            <a:solidFill>
              <a:srgbClr val="CCFFFF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1cm</c:v>
                </c:pt>
                <c:pt idx="1">
                  <c:v>2cm</c:v>
                </c:pt>
                <c:pt idx="2">
                  <c:v>3cm</c:v>
                </c:pt>
                <c:pt idx="3">
                  <c:v>4cm</c:v>
                </c:pt>
                <c:pt idx="4">
                  <c:v>5cm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3.82</c:v>
                </c:pt>
                <c:pt idx="1">
                  <c:v>2.74</c:v>
                </c:pt>
                <c:pt idx="2">
                  <c:v>2.13</c:v>
                </c:pt>
                <c:pt idx="3">
                  <c:v>1.71</c:v>
                </c:pt>
                <c:pt idx="4">
                  <c:v>1.41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21-423F-9B29-8C4E07C578B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Analytic model 2</c:v>
                </c:pt>
              </c:strCache>
            </c:strRef>
          </c:tx>
          <c:spPr>
            <a:solidFill>
              <a:srgbClr val="FF9999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1cm</c:v>
                </c:pt>
                <c:pt idx="1">
                  <c:v>2cm</c:v>
                </c:pt>
                <c:pt idx="2">
                  <c:v>3cm</c:v>
                </c:pt>
                <c:pt idx="3">
                  <c:v>4cm</c:v>
                </c:pt>
                <c:pt idx="4">
                  <c:v>5cm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5.4</c:v>
                </c:pt>
                <c:pt idx="1">
                  <c:v>5.6</c:v>
                </c:pt>
                <c:pt idx="2">
                  <c:v>5.8</c:v>
                </c:pt>
                <c:pt idx="3">
                  <c:v>6</c:v>
                </c:pt>
                <c:pt idx="4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21-423F-9B29-8C4E07C578B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Analytic model 3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1cm</c:v>
                </c:pt>
                <c:pt idx="1">
                  <c:v>2cm</c:v>
                </c:pt>
                <c:pt idx="2">
                  <c:v>3cm</c:v>
                </c:pt>
                <c:pt idx="3">
                  <c:v>4cm</c:v>
                </c:pt>
                <c:pt idx="4">
                  <c:v>5cm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0.26</c:v>
                </c:pt>
                <c:pt idx="1">
                  <c:v>0.26</c:v>
                </c:pt>
                <c:pt idx="2">
                  <c:v>0.25</c:v>
                </c:pt>
                <c:pt idx="3">
                  <c:v>0.24</c:v>
                </c:pt>
                <c:pt idx="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21-423F-9B29-8C4E07C578B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측정값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1cm</c:v>
                </c:pt>
                <c:pt idx="1">
                  <c:v>2cm</c:v>
                </c:pt>
                <c:pt idx="2">
                  <c:v>3cm</c:v>
                </c:pt>
                <c:pt idx="3">
                  <c:v>4cm</c:v>
                </c:pt>
                <c:pt idx="4">
                  <c:v>5cm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3.15</c:v>
                </c:pt>
                <c:pt idx="1">
                  <c:v>2.8</c:v>
                </c:pt>
                <c:pt idx="2">
                  <c:v>2.09</c:v>
                </c:pt>
                <c:pt idx="3">
                  <c:v>1.71</c:v>
                </c:pt>
                <c:pt idx="4">
                  <c:v>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21-423F-9B29-8C4E07C578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226591"/>
        <c:axId val="386217023"/>
      </c:barChart>
      <c:catAx>
        <c:axId val="386226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 smtClean="0"/>
                  <a:t>코일과 </a:t>
                </a:r>
                <a:r>
                  <a:rPr lang="ko-KR" altLang="en-US" sz="800" dirty="0" err="1" smtClean="0"/>
                  <a:t>코일간의</a:t>
                </a:r>
                <a:r>
                  <a:rPr lang="ko-KR" altLang="en-US" sz="800" dirty="0" smtClean="0"/>
                  <a:t> 관계</a:t>
                </a:r>
                <a:endParaRPr lang="ko-KR" altLang="en-US" sz="800" dirty="0"/>
              </a:p>
            </c:rich>
          </c:tx>
          <c:layout>
            <c:manualLayout>
              <c:xMode val="edge"/>
              <c:yMode val="edge"/>
              <c:x val="0.39881220383960564"/>
              <c:y val="0.67204185908529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217023"/>
        <c:crosses val="autoZero"/>
        <c:auto val="1"/>
        <c:lblAlgn val="ctr"/>
        <c:lblOffset val="100"/>
        <c:noMultiLvlLbl val="0"/>
      </c:catAx>
      <c:valAx>
        <c:axId val="386217023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 smtClean="0"/>
                  <a:t>상호 인덕턴스</a:t>
                </a:r>
                <a:r>
                  <a:rPr lang="en-US" altLang="ko-KR" sz="800" dirty="0" smtClean="0"/>
                  <a:t>(</a:t>
                </a:r>
                <a:r>
                  <a:rPr lang="en-US" altLang="ko-KR" sz="800" dirty="0" err="1" smtClean="0"/>
                  <a:t>uH</a:t>
                </a:r>
                <a:r>
                  <a:rPr lang="en-US" altLang="ko-KR" sz="800" dirty="0" smtClean="0"/>
                  <a:t>)</a:t>
                </a:r>
                <a:endParaRPr lang="ko-KR" altLang="en-US" sz="800" dirty="0"/>
              </a:p>
            </c:rich>
          </c:tx>
          <c:layout>
            <c:manualLayout>
              <c:xMode val="edge"/>
              <c:yMode val="edge"/>
              <c:x val="2.7440153457437728E-2"/>
              <c:y val="0.143800465588514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226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smtClean="0"/>
              <a:t>상호 인덕턴스 비교</a:t>
            </a:r>
            <a:r>
              <a:rPr lang="ko-KR" altLang="en-US" sz="1200" baseline="0" dirty="0" smtClean="0"/>
              <a:t> 그래프</a:t>
            </a:r>
            <a:endParaRPr lang="ko-KR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1) Rx coil to Rx coil</c:v>
                </c:pt>
              </c:strCache>
            </c:strRef>
          </c:tx>
          <c:spPr>
            <a:solidFill>
              <a:srgbClr val="CCFFFF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1cm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1.1180000000000001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A0-4C43-8256-F6FBE8DD03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2) Rx coil to Rx coil </c:v>
                </c:pt>
              </c:strCache>
            </c:strRef>
          </c:tx>
          <c:spPr>
            <a:solidFill>
              <a:srgbClr val="FF9999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1cm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1.1419999999999999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A0-4C43-8256-F6FBE8DD03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3) Rx coil to Rx coil </c:v>
                </c:pt>
              </c:strCache>
            </c:strRef>
          </c:tx>
          <c:spPr>
            <a:solidFill>
              <a:srgbClr val="FF9999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1cm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8.6999999999999994E-2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0A0-4C43-8256-F6FBE8DD03C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측정값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1cm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0A0-4C43-8256-F6FBE8DD03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226591"/>
        <c:axId val="386217023"/>
      </c:barChart>
      <c:catAx>
        <c:axId val="3862265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 smtClean="0"/>
                  <a:t>수신 코일 간의 관계</a:t>
                </a:r>
                <a:endParaRPr lang="ko-KR" altLang="en-US" sz="800" dirty="0"/>
              </a:p>
            </c:rich>
          </c:tx>
          <c:layout>
            <c:manualLayout>
              <c:xMode val="edge"/>
              <c:yMode val="edge"/>
              <c:x val="0.39881220383960564"/>
              <c:y val="0.6720418590852984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217023"/>
        <c:crosses val="autoZero"/>
        <c:auto val="1"/>
        <c:lblAlgn val="ctr"/>
        <c:lblOffset val="100"/>
        <c:noMultiLvlLbl val="0"/>
      </c:catAx>
      <c:valAx>
        <c:axId val="386217023"/>
        <c:scaling>
          <c:orientation val="minMax"/>
          <c:max val="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800" dirty="0" smtClean="0"/>
                  <a:t>상호 인덕턴스</a:t>
                </a:r>
                <a:r>
                  <a:rPr lang="en-US" altLang="ko-KR" sz="800" dirty="0" smtClean="0"/>
                  <a:t>(</a:t>
                </a:r>
                <a:r>
                  <a:rPr lang="en-US" altLang="ko-KR" sz="800" dirty="0" err="1" smtClean="0"/>
                  <a:t>uH</a:t>
                </a:r>
                <a:r>
                  <a:rPr lang="en-US" altLang="ko-KR" sz="800" dirty="0" smtClean="0"/>
                  <a:t>)</a:t>
                </a:r>
                <a:endParaRPr lang="ko-KR" altLang="en-US" sz="800" dirty="0"/>
              </a:p>
            </c:rich>
          </c:tx>
          <c:layout>
            <c:manualLayout>
              <c:xMode val="edge"/>
              <c:yMode val="edge"/>
              <c:x val="2.7440153457437728E-2"/>
              <c:y val="0.143800465588514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86226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200" dirty="0" err="1" smtClean="0"/>
              <a:t>Pspice</a:t>
            </a:r>
            <a:r>
              <a:rPr lang="en-US" altLang="ko-KR" sz="1200" baseline="0" dirty="0" smtClean="0"/>
              <a:t> </a:t>
            </a:r>
            <a:r>
              <a:rPr lang="ko-KR" altLang="en-US" sz="1200" dirty="0" smtClean="0"/>
              <a:t>시뮬레이션 예상 값</a:t>
            </a:r>
            <a:endParaRPr lang="ko-KR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649256457781037E-2"/>
          <c:y val="0.1252731181899881"/>
          <c:w val="0.91173548190893927"/>
          <c:h val="0.686958735540039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2개(시뮬레이션)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6.13</c:v>
                </c:pt>
                <c:pt idx="1">
                  <c:v>5.93</c:v>
                </c:pt>
                <c:pt idx="2">
                  <c:v>0.7</c:v>
                </c:pt>
                <c:pt idx="3">
                  <c:v>7.1999999999999995E-2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3-4E1D-A2E8-8FEB62F1EC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3개(시뮬레이션)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5.45</c:v>
                </c:pt>
                <c:pt idx="1">
                  <c:v>4.47</c:v>
                </c:pt>
                <c:pt idx="2">
                  <c:v>0.54</c:v>
                </c:pt>
                <c:pt idx="3">
                  <c:v>5.5300000000000002E-2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3-4E1D-A2E8-8FEB62F1EC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4개(시뮬레이션)</c:v>
                </c:pt>
              </c:strCache>
            </c:strRef>
          </c:tx>
          <c:spPr>
            <a:ln w="28575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2.67</c:v>
                </c:pt>
                <c:pt idx="2">
                  <c:v>0.249</c:v>
                </c:pt>
                <c:pt idx="3">
                  <c:v>2.0400000000000001E-2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13-4E1D-A2E8-8FEB62F1EC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9738496"/>
        <c:axId val="439739328"/>
      </c:lineChart>
      <c:catAx>
        <c:axId val="43973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9739328"/>
        <c:crosses val="autoZero"/>
        <c:auto val="1"/>
        <c:lblAlgn val="ctr"/>
        <c:lblOffset val="100"/>
        <c:noMultiLvlLbl val="0"/>
      </c:catAx>
      <c:valAx>
        <c:axId val="43973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973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883656295838799"/>
          <c:y val="0.87924059703643354"/>
          <c:w val="0.72240664968218427"/>
          <c:h val="0.113514154016846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 smtClean="0"/>
              <a:t>시뮬레이션 예상 값과 측정 값 비교 그래프 </a:t>
            </a:r>
            <a:endParaRPr lang="ko-KR" altLang="en-US" sz="1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3649256457781037E-2"/>
          <c:y val="0.1252731181899881"/>
          <c:w val="0.91173548190893927"/>
          <c:h val="0.686958735540039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2.08</c:v>
                </c:pt>
                <c:pt idx="1">
                  <c:v>1.68</c:v>
                </c:pt>
                <c:pt idx="2">
                  <c:v>0.21</c:v>
                </c:pt>
                <c:pt idx="3">
                  <c:v>2.7300000000000001E-2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3A-4C20-8801-73910E7126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2.08</c:v>
                </c:pt>
                <c:pt idx="1">
                  <c:v>1.8</c:v>
                </c:pt>
                <c:pt idx="2">
                  <c:v>0.18</c:v>
                </c:pt>
                <c:pt idx="3">
                  <c:v>2.0500000000000001E-2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3A-4C20-8801-73910E7126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4개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2.08</c:v>
                </c:pt>
                <c:pt idx="1">
                  <c:v>1.71</c:v>
                </c:pt>
                <c:pt idx="2">
                  <c:v>0.16600000000000001</c:v>
                </c:pt>
                <c:pt idx="3">
                  <c:v>1.2E-2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3A-4C20-8801-73910E71262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2개(시뮬레이션)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6.13</c:v>
                </c:pt>
                <c:pt idx="1">
                  <c:v>5.93</c:v>
                </c:pt>
                <c:pt idx="2">
                  <c:v>0.7</c:v>
                </c:pt>
                <c:pt idx="3">
                  <c:v>7.1999999999999995E-2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3A-4C20-8801-73910E712622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3개(시뮬레이션)</c:v>
                </c:pt>
              </c:strCache>
            </c:strRef>
          </c:tx>
          <c:spPr>
            <a:ln w="28575" cap="rnd">
              <a:solidFill>
                <a:schemeClr val="accent5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5.45</c:v>
                </c:pt>
                <c:pt idx="1">
                  <c:v>4.47</c:v>
                </c:pt>
                <c:pt idx="2">
                  <c:v>0.54</c:v>
                </c:pt>
                <c:pt idx="3">
                  <c:v>5.5300000000000002E-2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3A-4C20-8801-73910E712622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4개(시뮬레이션)</c:v>
                </c:pt>
              </c:strCache>
            </c:strRef>
          </c:tx>
          <c:spPr>
            <a:ln w="28575" cap="rnd">
              <a:solidFill>
                <a:schemeClr val="accent6"/>
              </a:solidFill>
              <a:prstDash val="dash"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4.4000000000000004</c:v>
                </c:pt>
                <c:pt idx="1">
                  <c:v>2.67</c:v>
                </c:pt>
                <c:pt idx="2">
                  <c:v>0.249</c:v>
                </c:pt>
                <c:pt idx="3">
                  <c:v>2.35E-2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3A-4C20-8801-73910E7126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9738496"/>
        <c:axId val="439739328"/>
      </c:lineChart>
      <c:catAx>
        <c:axId val="439738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9739328"/>
        <c:crosses val="autoZero"/>
        <c:auto val="1"/>
        <c:lblAlgn val="ctr"/>
        <c:lblOffset val="100"/>
        <c:noMultiLvlLbl val="0"/>
      </c:catAx>
      <c:valAx>
        <c:axId val="43973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9738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8883656295838799"/>
          <c:y val="0.87924059703643354"/>
          <c:w val="0.72240664968218427"/>
          <c:h val="0.1135141540168463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sz="1200"/>
              <a:t>거리가 증가 함에 따른 전력 측정 그래프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3cm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shade val="92000"/>
                    <a:satMod val="130000"/>
                  </a:schemeClr>
                </a:gs>
                <a:gs pos="45000">
                  <a:schemeClr val="accent1">
                    <a:tint val="60000"/>
                    <a:shade val="99000"/>
                    <a:satMod val="120000"/>
                  </a:schemeClr>
                </a:gs>
                <a:gs pos="100000">
                  <a:schemeClr val="accent1">
                    <a:tint val="55000"/>
                    <a:satMod val="14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2.08</c:v>
                </c:pt>
                <c:pt idx="1">
                  <c:v>1.8</c:v>
                </c:pt>
                <c:pt idx="2">
                  <c:v>0.18</c:v>
                </c:pt>
                <c:pt idx="3">
                  <c:v>2.0500000000000001E-2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FF-4842-859C-EFC89D30CE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4cm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65000"/>
                    <a:shade val="92000"/>
                    <a:satMod val="130000"/>
                  </a:schemeClr>
                </a:gs>
                <a:gs pos="45000">
                  <a:schemeClr val="accent2">
                    <a:tint val="60000"/>
                    <a:shade val="99000"/>
                    <a:satMod val="120000"/>
                  </a:schemeClr>
                </a:gs>
                <a:gs pos="100000">
                  <a:schemeClr val="accent2">
                    <a:tint val="55000"/>
                    <a:satMod val="14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2.08</c:v>
                </c:pt>
                <c:pt idx="1">
                  <c:v>1.79</c:v>
                </c:pt>
                <c:pt idx="2">
                  <c:v>0.14499999999999999</c:v>
                </c:pt>
                <c:pt idx="3">
                  <c:v>1.37E-2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FF-4842-859C-EFC89D30CEF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5cm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65000"/>
                    <a:shade val="92000"/>
                    <a:satMod val="130000"/>
                  </a:schemeClr>
                </a:gs>
                <a:gs pos="45000">
                  <a:schemeClr val="accent3">
                    <a:tint val="60000"/>
                    <a:shade val="99000"/>
                    <a:satMod val="120000"/>
                  </a:schemeClr>
                </a:gs>
                <a:gs pos="100000">
                  <a:schemeClr val="accent3">
                    <a:tint val="55000"/>
                    <a:satMod val="140000"/>
                  </a:schemeClr>
                </a:gs>
              </a:gsLst>
              <a:path path="circle">
                <a:fillToRect l="100000" t="100000" r="100000" b="100000"/>
              </a:path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공급 전력</c:v>
                </c:pt>
                <c:pt idx="1">
                  <c:v>송신 코일 전력</c:v>
                </c:pt>
                <c:pt idx="2">
                  <c:v>수신 코일 전력</c:v>
                </c:pt>
                <c:pt idx="3">
                  <c:v>부하 저항 전력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2.08</c:v>
                </c:pt>
                <c:pt idx="1">
                  <c:v>1.75</c:v>
                </c:pt>
                <c:pt idx="2">
                  <c:v>0.126</c:v>
                </c:pt>
                <c:pt idx="3">
                  <c:v>7.5100000000000002E-3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FF-4842-859C-EFC89D30CE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1086080"/>
        <c:axId val="411091488"/>
      </c:barChart>
      <c:catAx>
        <c:axId val="41108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091488"/>
        <c:crosses val="autoZero"/>
        <c:auto val="1"/>
        <c:lblAlgn val="ctr"/>
        <c:lblOffset val="100"/>
        <c:noMultiLvlLbl val="0"/>
      </c:catAx>
      <c:valAx>
        <c:axId val="41109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108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chart" Target="../charts/chart1.xml"></Relationship><Relationship Id="rId2" Type="http://schemas.openxmlformats.org/officeDocument/2006/relationships/image" Target="../media/image19.png"></Relationship><Relationship Id="rId1" Type="http://schemas.openxmlformats.org/officeDocument/2006/relationships/slideLayout" Target="../slideLayouts/slideLayout6.xml"></Relationship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chart" Target="../charts/chart2.xml"></Relationship><Relationship Id="rId1" Type="http://schemas.openxmlformats.org/officeDocument/2006/relationships/slideLayout" Target="../slideLayouts/slideLayout6.xml"></Relationship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chart" Target="../charts/chart3.xml"></Relationship><Relationship Id="rId1" Type="http://schemas.openxmlformats.org/officeDocument/2006/relationships/slideLayout" Target="../slideLayouts/slideLayout6.xml"></Relationship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chart" Target="../charts/chart4.xml"></Relationship><Relationship Id="rId1" Type="http://schemas.openxmlformats.org/officeDocument/2006/relationships/slideLayout" Target="../slideLayouts/slideLayout6.xml"></Relationship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chart" Target="../charts/chart5.xml"></Relationship><Relationship Id="rId1" Type="http://schemas.openxmlformats.org/officeDocument/2006/relationships/slideLayout" Target="../slideLayouts/slideLayout6.xml"></Relationship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electriceng.tistory.com/413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1938489" y="2094185"/>
            <a:ext cx="7758855" cy="2185214"/>
            <a:chOff x="1938489" y="1632521"/>
            <a:chExt cx="7758855" cy="21852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1938489" y="1632521"/>
              <a:ext cx="77588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5400" dirty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ko-KR" altLang="en-US" sz="4000" dirty="0">
                  <a:solidFill>
                    <a:schemeClr val="bg1"/>
                  </a:solidFill>
                  <a:latin typeface="+mj-lt"/>
                </a:rPr>
                <a:t>다중 무선 전력 전송 시스템 설계</a:t>
              </a:r>
              <a:endParaRPr lang="en-US" altLang="ko-KR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4486665" y="3171404"/>
              <a:ext cx="2903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spc="-300" dirty="0" smtClean="0">
                  <a:solidFill>
                    <a:schemeClr val="bg1"/>
                  </a:solidFill>
                </a:rPr>
                <a:t>최종 발표 자료</a:t>
              </a:r>
              <a:endParaRPr lang="ko-KR" altLang="en-US" sz="36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2647CC-D0BF-9124-1371-3FBDF847ED19}"/>
              </a:ext>
            </a:extLst>
          </p:cNvPr>
          <p:cNvSpPr txBox="1"/>
          <p:nvPr/>
        </p:nvSpPr>
        <p:spPr>
          <a:xfrm>
            <a:off x="7845181" y="4091372"/>
            <a:ext cx="4031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-300" dirty="0">
                <a:solidFill>
                  <a:schemeClr val="bg1"/>
                </a:solidFill>
              </a:rPr>
              <a:t>22</a:t>
            </a:r>
            <a:r>
              <a:rPr lang="ko-KR" altLang="en-US" sz="2000" spc="-300" dirty="0" smtClean="0">
                <a:solidFill>
                  <a:schemeClr val="bg1"/>
                </a:solidFill>
              </a:rPr>
              <a:t>조 </a:t>
            </a:r>
            <a:r>
              <a:rPr lang="en-US" altLang="ko-KR" sz="2000" dirty="0" smtClean="0">
                <a:solidFill>
                  <a:schemeClr val="bg1"/>
                </a:solidFill>
              </a:rPr>
              <a:t>EMI-4bitdo</a:t>
            </a:r>
            <a:endParaRPr lang="en-US" altLang="ko-KR" sz="20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spc="-300" dirty="0" smtClean="0">
                <a:solidFill>
                  <a:schemeClr val="bg1"/>
                </a:solidFill>
              </a:rPr>
              <a:t>2018707038 </a:t>
            </a:r>
            <a:r>
              <a:rPr lang="ko-KR" altLang="en-US" sz="2000" spc="-300" dirty="0">
                <a:solidFill>
                  <a:schemeClr val="bg1"/>
                </a:solidFill>
              </a:rPr>
              <a:t>박형준</a:t>
            </a:r>
            <a:endParaRPr lang="en-US" altLang="ko-KR" sz="2000" spc="-300" dirty="0">
              <a:solidFill>
                <a:schemeClr val="bg1"/>
              </a:solidFill>
            </a:endParaRPr>
          </a:p>
          <a:p>
            <a:pPr algn="ctr"/>
            <a:r>
              <a:rPr lang="en-US" altLang="ko-KR" sz="2000" spc="-300" dirty="0">
                <a:solidFill>
                  <a:schemeClr val="bg1"/>
                </a:solidFill>
              </a:rPr>
              <a:t>2018707006 </a:t>
            </a:r>
            <a:r>
              <a:rPr lang="ko-KR" altLang="en-US" sz="2000" spc="-300" dirty="0">
                <a:solidFill>
                  <a:schemeClr val="bg1"/>
                </a:solidFill>
              </a:rPr>
              <a:t>김종혁</a:t>
            </a:r>
            <a:endParaRPr lang="en-US" altLang="ko-KR" sz="2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6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 인덕턴스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송신 코일과 수신 코일 간의 상호 인덕턴스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61630" y="2314016"/>
            <a:ext cx="4617720" cy="619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상호 인덕턴스를 구하는 가장 유사한 모델</a:t>
            </a:r>
            <a:endParaRPr lang="en-US" altLang="ko-KR" sz="1200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&gt;&gt;Grover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공식 및 필라멘트 방법을 사용하여 연구된 </a:t>
            </a:r>
            <a:r>
              <a:rPr lang="ko-KR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방법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684439" y="2933673"/>
                <a:ext cx="6096000" cy="4300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9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9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−5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9" y="2933673"/>
                <a:ext cx="6096000" cy="430054"/>
              </a:xfrm>
              <a:prstGeom prst="rect">
                <a:avLst/>
              </a:prstGeom>
              <a:blipFill>
                <a:blip r:embed="rId2"/>
                <a:stretch>
                  <a:fillRect t="-123944" b="-181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39969"/>
              </p:ext>
            </p:extLst>
          </p:nvPr>
        </p:nvGraphicFramePr>
        <p:xfrm>
          <a:off x="1061630" y="4458439"/>
          <a:ext cx="5341619" cy="148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55929">
                  <a:extLst>
                    <a:ext uri="{9D8B030D-6E8A-4147-A177-3AD203B41FA5}">
                      <a16:colId xmlns:a16="http://schemas.microsoft.com/office/drawing/2014/main" val="346056935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val="2724874506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val="2603611026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val="4238389616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val="3044554413"/>
                    </a:ext>
                  </a:extLst>
                </a:gridCol>
                <a:gridCol w="797138">
                  <a:extLst>
                    <a:ext uri="{9D8B030D-6E8A-4147-A177-3AD203B41FA5}">
                      <a16:colId xmlns:a16="http://schemas.microsoft.com/office/drawing/2014/main" val="40634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d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0" kern="100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88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1</a:t>
                      </a:r>
                      <a:r>
                        <a:rPr lang="ko-KR" altLang="en-US" sz="1100" kern="100" dirty="0" smtClean="0">
                          <a:effectLst/>
                          <a:latin typeface="+mn-ea"/>
                          <a:ea typeface="+mn-ea"/>
                        </a:rPr>
                        <a:t>과</a:t>
                      </a: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의 오차율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21.27%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2.143%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1.914%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10.156%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0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2</a:t>
                      </a:r>
                      <a:r>
                        <a:rPr lang="ko-KR" altLang="en-US" sz="1100" kern="100" baseline="0" dirty="0" smtClean="0">
                          <a:effectLst/>
                          <a:latin typeface="+mn-ea"/>
                          <a:ea typeface="+mn-ea"/>
                        </a:rPr>
                        <a:t>와</a:t>
                      </a: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의 오차율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71.42%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177.512%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250.87%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384.37%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7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3</a:t>
                      </a:r>
                      <a:r>
                        <a:rPr lang="ko-KR" altLang="en-US" sz="1100" kern="100" dirty="0" smtClean="0">
                          <a:effectLst/>
                          <a:latin typeface="+mn-ea"/>
                          <a:ea typeface="+mn-ea"/>
                        </a:rPr>
                        <a:t>과</a:t>
                      </a:r>
                      <a:r>
                        <a:rPr lang="ko-KR" sz="1100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100" kern="100" dirty="0">
                          <a:effectLst/>
                          <a:latin typeface="+mn-ea"/>
                          <a:ea typeface="+mn-ea"/>
                        </a:rPr>
                        <a:t>의 오차율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91.74%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90.714%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88.038%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85.965%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 smtClean="0">
                          <a:effectLst/>
                          <a:latin typeface="+mn-ea"/>
                          <a:ea typeface="+mn-ea"/>
                        </a:rPr>
                        <a:t>82.031%</a:t>
                      </a:r>
                      <a:endParaRPr lang="ko-KR" sz="11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55738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7125766" y="5154706"/>
            <a:ext cx="410116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200" dirty="0" smtClean="0">
                <a:cs typeface="Times New Roman" panose="02020603050405020304" pitchFamily="18" charset="0"/>
              </a:rPr>
              <a:t>&gt;&gt;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테일러</a:t>
            </a:r>
            <a:r>
              <a:rPr lang="ko-KR" altLang="en-US" sz="1200" dirty="0">
                <a:latin typeface="+mn-ea"/>
              </a:rPr>
              <a:t> 전개를 응용한 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–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r>
              <a:rPr lang="ko-KR" altLang="en-US" sz="1200" dirty="0" smtClean="0"/>
              <a:t>로 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구하는 상호 인덕턴스 모델이 가장 유사하였으며 송신 코일과 수신 코일 간의 상호 인덕턴스를 계산할 때 </a:t>
            </a:r>
            <a:r>
              <a:rPr lang="en-US" altLang="ko-KR" sz="1200" dirty="0" smtClean="0">
                <a:cs typeface="Times New Roman" panose="02020603050405020304" pitchFamily="18" charset="0"/>
              </a:rPr>
              <a:t>analytic model 1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를 </a:t>
            </a:r>
            <a:r>
              <a:rPr lang="ko-KR" altLang="en-US" sz="1200" dirty="0">
                <a:cs typeface="Times New Roman" panose="02020603050405020304" pitchFamily="18" charset="0"/>
              </a:rPr>
              <a:t>사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용한다</a:t>
            </a:r>
            <a:r>
              <a:rPr lang="en-US" altLang="ko-KR" sz="1200" dirty="0" smtClean="0">
                <a:cs typeface="Times New Roman" panose="02020603050405020304" pitchFamily="18" charset="0"/>
              </a:rPr>
              <a:t>.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  <p:graphicFrame>
        <p:nvGraphicFramePr>
          <p:cNvPr id="27" name="차트 26"/>
          <p:cNvGraphicFramePr/>
          <p:nvPr>
            <p:extLst>
              <p:ext uri="{D42A27DB-BD31-4B8C-83A1-F6EECF244321}">
                <p14:modId xmlns:p14="http://schemas.microsoft.com/office/powerpoint/2010/main" val="1403281820"/>
              </p:ext>
            </p:extLst>
          </p:nvPr>
        </p:nvGraphicFramePr>
        <p:xfrm>
          <a:off x="6857441" y="1620968"/>
          <a:ext cx="4488137" cy="262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053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 인덕턴스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수신 코일 간의 상호 인덕턴스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72554"/>
              </p:ext>
            </p:extLst>
          </p:nvPr>
        </p:nvGraphicFramePr>
        <p:xfrm>
          <a:off x="1773555" y="4219472"/>
          <a:ext cx="2655570" cy="2367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5570">
                  <a:extLst>
                    <a:ext uri="{9D8B030D-6E8A-4147-A177-3AD203B41FA5}">
                      <a16:colId xmlns:a16="http://schemas.microsoft.com/office/drawing/2014/main" val="1692989995"/>
                    </a:ext>
                  </a:extLst>
                </a:gridCol>
              </a:tblGrid>
              <a:tr h="197655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7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67550"/>
                  </a:ext>
                </a:extLst>
              </a:tr>
              <a:tr h="3667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Shifted</a:t>
                      </a:r>
                      <a:r>
                        <a:rPr lang="ko-KR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된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coil</a:t>
                      </a:r>
                      <a:r>
                        <a:rPr lang="ko-KR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추가한 </a:t>
                      </a: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coil</a:t>
                      </a:r>
                      <a:r>
                        <a:rPr lang="ko-KR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간의 상호 인덕턴스 측정</a:t>
                      </a:r>
                      <a:endParaRPr lang="ko-KR" sz="7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216479"/>
                  </a:ext>
                </a:extLst>
              </a:tr>
            </a:tbl>
          </a:graphicData>
        </a:graphic>
      </p:graphicFrame>
      <p:pic>
        <p:nvPicPr>
          <p:cNvPr id="61" name="그림 6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337" y="4292965"/>
            <a:ext cx="1405468" cy="1838482"/>
          </a:xfrm>
          <a:prstGeom prst="rect">
            <a:avLst/>
          </a:prstGeom>
        </p:spPr>
      </p:pic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71517"/>
              </p:ext>
            </p:extLst>
          </p:nvPr>
        </p:nvGraphicFramePr>
        <p:xfrm>
          <a:off x="1778213" y="1678885"/>
          <a:ext cx="2655570" cy="22889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55570">
                  <a:extLst>
                    <a:ext uri="{9D8B030D-6E8A-4147-A177-3AD203B41FA5}">
                      <a16:colId xmlns:a16="http://schemas.microsoft.com/office/drawing/2014/main" val="1692989995"/>
                    </a:ext>
                  </a:extLst>
                </a:gridCol>
              </a:tblGrid>
              <a:tr h="205612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867550"/>
                  </a:ext>
                </a:extLst>
              </a:tr>
              <a:tr h="232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Rx coil</a:t>
                      </a:r>
                      <a:r>
                        <a:rPr lang="ko-KR" altLang="ko-KR" sz="12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간의 상호 인덕턴스 측정</a:t>
                      </a:r>
                      <a:endParaRPr lang="ko-KR" sz="10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4216479"/>
                  </a:ext>
                </a:extLst>
              </a:tr>
            </a:tbl>
          </a:graphicData>
        </a:graphic>
      </p:graphicFrame>
      <p:pic>
        <p:nvPicPr>
          <p:cNvPr id="63" name="그림 62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8700" y="1755177"/>
            <a:ext cx="2498549" cy="1912496"/>
          </a:xfrm>
          <a:prstGeom prst="rect">
            <a:avLst/>
          </a:prstGeom>
        </p:spPr>
      </p:pic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40781"/>
              </p:ext>
            </p:extLst>
          </p:nvPr>
        </p:nvGraphicFramePr>
        <p:xfrm>
          <a:off x="5949315" y="1824504"/>
          <a:ext cx="2255520" cy="6805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64845">
                  <a:extLst>
                    <a:ext uri="{9D8B030D-6E8A-4147-A177-3AD203B41FA5}">
                      <a16:colId xmlns:a16="http://schemas.microsoft.com/office/drawing/2014/main" val="3093613795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1739471680"/>
                    </a:ext>
                  </a:extLst>
                </a:gridCol>
              </a:tblGrid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+mn-ea"/>
                          <a:ea typeface="+mn-ea"/>
                        </a:rPr>
                        <a:t>Rx coil to Rx coil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947680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0.54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8112565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619979"/>
              </p:ext>
            </p:extLst>
          </p:nvPr>
        </p:nvGraphicFramePr>
        <p:xfrm>
          <a:off x="5949315" y="4340487"/>
          <a:ext cx="5570221" cy="6805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81151">
                  <a:extLst>
                    <a:ext uri="{9D8B030D-6E8A-4147-A177-3AD203B41FA5}">
                      <a16:colId xmlns:a16="http://schemas.microsoft.com/office/drawing/2014/main" val="3093613795"/>
                    </a:ext>
                  </a:extLst>
                </a:gridCol>
                <a:gridCol w="1629690">
                  <a:extLst>
                    <a:ext uri="{9D8B030D-6E8A-4147-A177-3AD203B41FA5}">
                      <a16:colId xmlns:a16="http://schemas.microsoft.com/office/drawing/2014/main" val="1739471680"/>
                    </a:ext>
                  </a:extLst>
                </a:gridCol>
                <a:gridCol w="1629690">
                  <a:extLst>
                    <a:ext uri="{9D8B030D-6E8A-4147-A177-3AD203B41FA5}">
                      <a16:colId xmlns:a16="http://schemas.microsoft.com/office/drawing/2014/main" val="76499148"/>
                    </a:ext>
                  </a:extLst>
                </a:gridCol>
                <a:gridCol w="1629690">
                  <a:extLst>
                    <a:ext uri="{9D8B030D-6E8A-4147-A177-3AD203B41FA5}">
                      <a16:colId xmlns:a16="http://schemas.microsoft.com/office/drawing/2014/main" val="2496827285"/>
                    </a:ext>
                  </a:extLst>
                </a:gridCol>
              </a:tblGrid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+mn-ea"/>
                          <a:ea typeface="+mn-ea"/>
                        </a:rPr>
                        <a:t>1) Rx coil to Rx coil 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+mn-ea"/>
                          <a:ea typeface="+mn-ea"/>
                        </a:rPr>
                        <a:t>2) Rx coil to Rx coil 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>
                          <a:effectLst/>
                          <a:latin typeface="+mn-ea"/>
                          <a:ea typeface="+mn-ea"/>
                        </a:rPr>
                        <a:t>3) Rx coil to Rx coil 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947680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0.59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0.6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0.57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8112565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5975879" y="5212206"/>
            <a:ext cx="44579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200" dirty="0"/>
              <a:t>&gt;&gt; </a:t>
            </a:r>
            <a:r>
              <a:rPr lang="ko-KR" altLang="en-US" sz="1200" dirty="0" smtClean="0"/>
              <a:t>수신 코일을</a:t>
            </a:r>
            <a:r>
              <a:rPr lang="en-US" altLang="ko-KR" sz="1200" dirty="0" smtClean="0"/>
              <a:t> 1</a:t>
            </a:r>
            <a:r>
              <a:rPr lang="ko-KR" altLang="en-US" sz="1200" dirty="0" smtClean="0"/>
              <a:t>개씩 측정한 결과와 수신 코일을 이어 붙여서 측정한 결과가 유사하다는 것을 확인하였으며 다중 무선 전력 전송 시스템을 설계할 때 수신 코일을 이어 붙여서 설계한다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581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 인덕턴스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수신 코일 간의 상호 인덕턴스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715790"/>
              </p:ext>
            </p:extLst>
          </p:nvPr>
        </p:nvGraphicFramePr>
        <p:xfrm>
          <a:off x="1044648" y="4531848"/>
          <a:ext cx="5513072" cy="14833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14029">
                  <a:extLst>
                    <a:ext uri="{9D8B030D-6E8A-4147-A177-3AD203B41FA5}">
                      <a16:colId xmlns:a16="http://schemas.microsoft.com/office/drawing/2014/main" val="346056935"/>
                    </a:ext>
                  </a:extLst>
                </a:gridCol>
                <a:gridCol w="1399681">
                  <a:extLst>
                    <a:ext uri="{9D8B030D-6E8A-4147-A177-3AD203B41FA5}">
                      <a16:colId xmlns:a16="http://schemas.microsoft.com/office/drawing/2014/main" val="2724874506"/>
                    </a:ext>
                  </a:extLst>
                </a:gridCol>
                <a:gridCol w="1399681">
                  <a:extLst>
                    <a:ext uri="{9D8B030D-6E8A-4147-A177-3AD203B41FA5}">
                      <a16:colId xmlns:a16="http://schemas.microsoft.com/office/drawing/2014/main" val="2603611026"/>
                    </a:ext>
                  </a:extLst>
                </a:gridCol>
                <a:gridCol w="1399681">
                  <a:extLst>
                    <a:ext uri="{9D8B030D-6E8A-4147-A177-3AD203B41FA5}">
                      <a16:colId xmlns:a16="http://schemas.microsoft.com/office/drawing/2014/main" val="423838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+mn-ea"/>
                          <a:ea typeface="+mn-ea"/>
                        </a:rPr>
                        <a:t>1) Rx coil to Rx coil 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+mn-ea"/>
                          <a:ea typeface="+mn-ea"/>
                        </a:rPr>
                        <a:t>2) Rx coil to Rx coil 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>
                          <a:effectLst/>
                          <a:latin typeface="+mn-ea"/>
                          <a:ea typeface="+mn-ea"/>
                        </a:rPr>
                        <a:t>3) Rx coil to Rx coil 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888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model 1</a:t>
                      </a:r>
                      <a:r>
                        <a:rPr lang="ko-KR" altLang="en-US" sz="1000" b="0" kern="100" dirty="0" smtClean="0"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lang="ko-KR" sz="1000" b="0" kern="10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sz="1000" b="0" kern="100" dirty="0">
                          <a:effectLst/>
                          <a:latin typeface="+mn-ea"/>
                          <a:ea typeface="+mn-ea"/>
                        </a:rPr>
                        <a:t>오차율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89.49%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86.33%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96.14%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40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model 2</a:t>
                      </a:r>
                      <a:r>
                        <a:rPr lang="ko-KR" altLang="en-US" sz="1000" b="0" kern="100" baseline="0" dirty="0" smtClean="0">
                          <a:effectLst/>
                          <a:latin typeface="+mn-ea"/>
                          <a:ea typeface="+mn-ea"/>
                        </a:rPr>
                        <a:t>와</a:t>
                      </a:r>
                      <a:r>
                        <a:rPr lang="ko-KR" sz="1000" b="0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000" b="0" kern="100" dirty="0">
                          <a:effectLst/>
                          <a:latin typeface="+mn-ea"/>
                          <a:ea typeface="+mn-ea"/>
                        </a:rPr>
                        <a:t>의 오차율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93.55%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90.33%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100.351%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478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000" baseline="0" dirty="0" smtClean="0">
                          <a:latin typeface="+mn-ea"/>
                          <a:ea typeface="+mn-ea"/>
                        </a:rPr>
                        <a:t> model </a:t>
                      </a:r>
                      <a:r>
                        <a:rPr lang="ko-KR" sz="1000" b="0" kern="100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kern="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kern="100" dirty="0" smtClean="0">
                          <a:effectLst/>
                          <a:latin typeface="+mn-ea"/>
                          <a:ea typeface="+mn-ea"/>
                        </a:rPr>
                        <a:t>과</a:t>
                      </a:r>
                      <a:r>
                        <a:rPr lang="ko-KR" sz="1000" b="0" kern="100" dirty="0" smtClean="0">
                          <a:effectLst/>
                          <a:latin typeface="+mn-ea"/>
                          <a:ea typeface="+mn-ea"/>
                        </a:rPr>
                        <a:t>의 </a:t>
                      </a:r>
                      <a:r>
                        <a:rPr lang="ko-KR" sz="1000" b="0" kern="100" dirty="0">
                          <a:effectLst/>
                          <a:latin typeface="+mn-ea"/>
                          <a:ea typeface="+mn-ea"/>
                        </a:rPr>
                        <a:t>오차율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98.525%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98.55%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0" kern="100" dirty="0" smtClean="0">
                          <a:effectLst/>
                          <a:latin typeface="+mn-ea"/>
                          <a:ea typeface="+mn-ea"/>
                        </a:rPr>
                        <a:t>98.525%</a:t>
                      </a:r>
                      <a:endParaRPr lang="ko-KR" sz="10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955738"/>
                  </a:ext>
                </a:extLst>
              </a:tr>
            </a:tbl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2211641233"/>
              </p:ext>
            </p:extLst>
          </p:nvPr>
        </p:nvGraphicFramePr>
        <p:xfrm>
          <a:off x="7196244" y="1778869"/>
          <a:ext cx="4184388" cy="2474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직사각형 22"/>
          <p:cNvSpPr/>
          <p:nvPr/>
        </p:nvSpPr>
        <p:spPr>
          <a:xfrm>
            <a:off x="1061630" y="2314016"/>
            <a:ext cx="4617720" cy="619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상호 인덕턴스를 구하는 가장 유사한 모델</a:t>
            </a:r>
            <a:endParaRPr lang="en-US" altLang="ko-KR" sz="1200" kern="100" dirty="0" smtClean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&gt;&gt;Grover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공식 및 필라멘트 방법을 사용하여 연구된 </a:t>
            </a:r>
            <a:r>
              <a:rPr lang="ko-KR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방법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684439" y="2933673"/>
                <a:ext cx="6096000" cy="4300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9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9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9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−5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9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9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9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9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9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sz="9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9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39" y="2933673"/>
                <a:ext cx="6096000" cy="430054"/>
              </a:xfrm>
              <a:prstGeom prst="rect">
                <a:avLst/>
              </a:prstGeom>
              <a:blipFill>
                <a:blip r:embed="rId3"/>
                <a:stretch>
                  <a:fillRect t="-123944" b="-181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7315200" y="5608800"/>
            <a:ext cx="410116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200" dirty="0" smtClean="0">
                <a:cs typeface="Times New Roman" panose="02020603050405020304" pitchFamily="18" charset="0"/>
              </a:rPr>
              <a:t>&gt;&gt;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테일러</a:t>
            </a:r>
            <a:r>
              <a:rPr lang="ko-KR" altLang="en-US" sz="1200" dirty="0">
                <a:latin typeface="+mn-ea"/>
              </a:rPr>
              <a:t> 전개를 응용한 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–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r>
              <a:rPr lang="ko-KR" altLang="en-US" sz="1200" dirty="0" smtClean="0"/>
              <a:t>로 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구하는 상호 인덕턴스 모델이 가장 유사하였으며 송신 코일과 수신 코일 간의 상호 인덕턴스를 계산할 때 </a:t>
            </a:r>
            <a:r>
              <a:rPr lang="en-US" altLang="ko-KR" sz="1200" dirty="0" smtClean="0">
                <a:cs typeface="Times New Roman" panose="02020603050405020304" pitchFamily="18" charset="0"/>
              </a:rPr>
              <a:t>analytic model 1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를 </a:t>
            </a:r>
            <a:r>
              <a:rPr lang="ko-KR" altLang="en-US" sz="1200" dirty="0">
                <a:cs typeface="Times New Roman" panose="02020603050405020304" pitchFamily="18" charset="0"/>
              </a:rPr>
              <a:t>사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용한다</a:t>
            </a:r>
            <a:r>
              <a:rPr lang="en-US" altLang="ko-KR" sz="1200" dirty="0" smtClean="0">
                <a:cs typeface="Times New Roman" panose="02020603050405020304" pitchFamily="18" charset="0"/>
              </a:rPr>
              <a:t>.</a:t>
            </a:r>
            <a:r>
              <a:rPr lang="ko-KR" altLang="en-US" sz="1200" dirty="0" smtClean="0">
                <a:cs typeface="Times New Roman" panose="02020603050405020304" pitchFamily="18" charset="0"/>
              </a:rPr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0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시뮬레이션 수행</a:t>
            </a:r>
            <a:r>
              <a:rPr lang="en-US" altLang="ko-KR" sz="3600" dirty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en-US" altLang="ko-KR" sz="1600" dirty="0" err="1" smtClean="0">
                <a:solidFill>
                  <a:schemeClr val="accent3">
                    <a:lumMod val="50000"/>
                  </a:schemeClr>
                </a:solidFill>
              </a:rPr>
              <a:t>Pspice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시뮬레이션 구성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Self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인덕턴스와 상호 인덕턴스 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analytic model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선정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500405" y="1652797"/>
            <a:ext cx="3386545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상호 인덕턴스 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nalytic 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odel: </a:t>
            </a:r>
            <a:r>
              <a:rPr lang="ko-KR" altLang="en-US" sz="1200" dirty="0" err="1" smtClean="0">
                <a:latin typeface="+mn-ea"/>
              </a:rPr>
              <a:t>테일러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전개를 응용한 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–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2" name="그림 61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0405" y="2138489"/>
            <a:ext cx="2927664" cy="27894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5815292" y="5058707"/>
                <a:ext cx="6096000" cy="39241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80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8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8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ko-KR" altLang="en-US" sz="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8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8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ko-KR" altLang="en-US" sz="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ko-KR" altLang="en-US" sz="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8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8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ko-KR" altLang="en-US" sz="8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8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−5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8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8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8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sz="8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8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ko-KR" altLang="en-US" sz="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ko-KR" altLang="en-US" sz="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8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ko-KR" altLang="en-US" sz="800" dirty="0"/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292" y="5058707"/>
                <a:ext cx="6096000" cy="392415"/>
              </a:xfrm>
              <a:prstGeom prst="rect">
                <a:avLst/>
              </a:prstGeom>
              <a:blipFill>
                <a:blip r:embed="rId3"/>
                <a:stretch>
                  <a:fillRect t="-120313" b="-17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직사각형 65"/>
          <p:cNvSpPr/>
          <p:nvPr/>
        </p:nvSpPr>
        <p:spPr>
          <a:xfrm>
            <a:off x="1061630" y="5514225"/>
            <a:ext cx="958154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3000"/>
              </a:lnSpc>
            </a:pPr>
            <a:r>
              <a:rPr lang="ko-KR" altLang="en-US" sz="1600" dirty="0" smtClean="0"/>
              <a:t>선정한 </a:t>
            </a:r>
            <a:r>
              <a:rPr lang="en-US" altLang="ko-KR" sz="1600" dirty="0" smtClean="0"/>
              <a:t>analytic model</a:t>
            </a:r>
            <a:r>
              <a:rPr lang="ko-KR" altLang="en-US" sz="1600" dirty="0" smtClean="0"/>
              <a:t>을 통하여 수신 코일의 개수가 늘어남에 따른 상호 인덕턴스를 계산한 값을 이용해서 </a:t>
            </a:r>
            <a:r>
              <a:rPr lang="en-US" altLang="ko-KR" sz="1600" dirty="0" smtClean="0"/>
              <a:t>k-factor</a:t>
            </a:r>
            <a:r>
              <a:rPr lang="ko-KR" altLang="en-US" sz="1600" dirty="0" smtClean="0"/>
              <a:t>를 도출하여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수행한다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sp>
        <p:nvSpPr>
          <p:cNvPr id="2" name="직사각형 1"/>
          <p:cNvSpPr/>
          <p:nvPr/>
        </p:nvSpPr>
        <p:spPr>
          <a:xfrm>
            <a:off x="1554689" y="6498728"/>
            <a:ext cx="11058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900" dirty="0">
                <a:latin typeface="+mn-ea"/>
              </a:rPr>
              <a:t>참고자료</a:t>
            </a:r>
            <a:r>
              <a:rPr lang="en-US" altLang="ko-KR" sz="900" dirty="0">
                <a:latin typeface="+mn-ea"/>
              </a:rPr>
              <a:t>: 1. </a:t>
            </a:r>
            <a:r>
              <a:rPr lang="en-US" altLang="ko-KR" sz="900" dirty="0" err="1"/>
              <a:t>Frania</a:t>
            </a:r>
            <a:r>
              <a:rPr lang="en-US" altLang="ko-KR" sz="900" dirty="0"/>
              <a:t>, </a:t>
            </a:r>
            <a:r>
              <a:rPr lang="en-US" altLang="ko-KR" sz="900" dirty="0" err="1"/>
              <a:t>Krystian</a:t>
            </a:r>
            <a:r>
              <a:rPr lang="en-US" altLang="ko-KR" sz="900" dirty="0"/>
              <a:t>, </a:t>
            </a:r>
            <a:r>
              <a:rPr lang="en-US" altLang="ko-KR" sz="900" dirty="0" err="1"/>
              <a:t>Zbigniew</a:t>
            </a:r>
            <a:r>
              <a:rPr lang="en-US" altLang="ko-KR" sz="900" dirty="0"/>
              <a:t> </a:t>
            </a:r>
            <a:r>
              <a:rPr lang="en-US" altLang="ko-KR" sz="900" dirty="0" err="1"/>
              <a:t>Kaczmarczyk</a:t>
            </a:r>
            <a:r>
              <a:rPr lang="en-US" altLang="ko-KR" sz="900" dirty="0"/>
              <a:t>, and Krzysztof </a:t>
            </a:r>
            <a:r>
              <a:rPr lang="en-US" altLang="ko-KR" sz="900" dirty="0" err="1"/>
              <a:t>Bodzek</a:t>
            </a:r>
            <a:r>
              <a:rPr lang="en-US" altLang="ko-KR" sz="900" dirty="0"/>
              <a:t>. "Design Method for Multi-Coil </a:t>
            </a:r>
            <a:r>
              <a:rPr lang="en-US" altLang="ko-KR" sz="900" dirty="0" smtClean="0"/>
              <a:t>Wireless Power </a:t>
            </a:r>
            <a:r>
              <a:rPr lang="en-US" altLang="ko-KR" sz="900" dirty="0"/>
              <a:t>Transfer Systems." </a:t>
            </a:r>
            <a:r>
              <a:rPr lang="en-US" altLang="ko-KR" sz="900" i="1" dirty="0"/>
              <a:t>2020 IEEE 29th International Symposium on Industrial Electronics (ISIE)</a:t>
            </a:r>
            <a:r>
              <a:rPr lang="en-US" altLang="ko-KR" sz="900" dirty="0"/>
              <a:t>. IEEE, 2020.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  <a:p>
            <a:pPr indent="-457200" latinLnBrk="0"/>
            <a:r>
              <a:rPr lang="en-US" altLang="ko-KR" sz="900" dirty="0">
                <a:latin typeface="+mn-ea"/>
              </a:rPr>
              <a:t> </a:t>
            </a:r>
            <a:r>
              <a:rPr lang="en-US" altLang="ko-KR" sz="900" dirty="0" smtClean="0">
                <a:latin typeface="+mn-ea"/>
              </a:rPr>
              <a:t>            </a:t>
            </a:r>
            <a:r>
              <a:rPr lang="en-US" altLang="ko-KR" sz="900" kern="100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. </a:t>
            </a:r>
            <a:r>
              <a:rPr lang="en-US" altLang="ko-KR" sz="900" dirty="0"/>
              <a:t>Zhang, Xian, et al. "Mutual inductance calculation for coils with misalignment in </a:t>
            </a:r>
            <a:r>
              <a:rPr lang="en-US" altLang="ko-KR" sz="900" dirty="0" smtClean="0"/>
              <a:t>wireless power </a:t>
            </a:r>
            <a:r>
              <a:rPr lang="en-US" altLang="ko-KR" sz="900" dirty="0"/>
              <a:t>transfer." </a:t>
            </a:r>
            <a:r>
              <a:rPr lang="en-US" altLang="ko-KR" sz="900" i="1" dirty="0"/>
              <a:t>The Journal of Engineering</a:t>
            </a:r>
            <a:r>
              <a:rPr lang="en-US" altLang="ko-KR" sz="900" dirty="0"/>
              <a:t> 2019.16 (2019): 1041-1044.</a:t>
            </a:r>
            <a:endParaRPr lang="ko-KR" altLang="ko-KR" sz="2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7855" y="1645373"/>
            <a:ext cx="3386545" cy="274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Self 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인덕턴스 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Analytic Mode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7" name="그림 16"/>
          <p:cNvPicPr/>
          <p:nvPr/>
        </p:nvPicPr>
        <p:blipFill>
          <a:blip r:embed="rId4"/>
          <a:stretch>
            <a:fillRect/>
          </a:stretch>
        </p:blipFill>
        <p:spPr>
          <a:xfrm>
            <a:off x="1061630" y="1850522"/>
            <a:ext cx="3903928" cy="1842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146243" y="4465217"/>
                <a:ext cx="2167966" cy="449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0.2013+0.2</m:t>
                              </m:r>
                            </m:e>
                          </m:d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0.2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3" y="4465217"/>
                <a:ext cx="2167966" cy="449482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1146243" y="4914699"/>
                <a:ext cx="2113143" cy="476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1200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0.1017−0.1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0.1017+0.1</m:t>
                              </m:r>
                            </m:e>
                          </m:d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0.008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3" y="4914699"/>
                <a:ext cx="2113143" cy="4767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180776" y="3988788"/>
                <a:ext cx="3887282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Self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𝑖𝑛𝑑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uctance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2.46</m:t>
                                  </m:r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fun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+0.2∗</m:t>
                          </m:r>
                          <m:sSup>
                            <m:s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776" y="3988788"/>
                <a:ext cx="3887282" cy="5032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5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수신 코일 개수에 따른 </a:t>
            </a:r>
            <a:r>
              <a:rPr lang="en-US" altLang="ko-KR" sz="1600" dirty="0" err="1">
                <a:solidFill>
                  <a:schemeClr val="accent3">
                    <a:lumMod val="50000"/>
                  </a:schemeClr>
                </a:solidFill>
              </a:rPr>
              <a:t>P</a:t>
            </a:r>
            <a:r>
              <a:rPr lang="en-US" altLang="ko-KR" sz="1600" dirty="0" err="1" smtClean="0">
                <a:solidFill>
                  <a:schemeClr val="accent3">
                    <a:lumMod val="50000"/>
                  </a:schemeClr>
                </a:solidFill>
              </a:rPr>
              <a:t>spice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시뮬레이션 수행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3" name="그림 22"/>
          <p:cNvPicPr/>
          <p:nvPr/>
        </p:nvPicPr>
        <p:blipFill>
          <a:blip r:embed="rId2"/>
          <a:stretch>
            <a:fillRect/>
          </a:stretch>
        </p:blipFill>
        <p:spPr>
          <a:xfrm>
            <a:off x="1045828" y="1891274"/>
            <a:ext cx="4392947" cy="303125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61630" y="1626379"/>
            <a:ext cx="397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코일의 내부 저항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44709" y="1650069"/>
            <a:ext cx="3979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200" dirty="0" smtClean="0">
                <a:latin typeface="+mn-ea"/>
              </a:rPr>
              <a:t>1)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LED</a:t>
            </a:r>
            <a:r>
              <a:rPr lang="ko-KR" altLang="en-US" sz="1200" dirty="0" smtClean="0">
                <a:latin typeface="+mn-ea"/>
              </a:rPr>
              <a:t>의 내부 저항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286750" y="6488668"/>
            <a:ext cx="3819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000" latinLnBrk="0"/>
            <a:r>
              <a:rPr lang="ko-KR" altLang="en-US" sz="900" dirty="0" smtClean="0">
                <a:latin typeface="+mn-ea"/>
              </a:rPr>
              <a:t>참고자료</a:t>
            </a:r>
            <a:r>
              <a:rPr lang="en-US" altLang="ko-KR" sz="900" dirty="0" smtClean="0">
                <a:latin typeface="+mn-ea"/>
              </a:rPr>
              <a:t>:  1</a:t>
            </a:r>
            <a:r>
              <a:rPr lang="en-US" altLang="ko-KR" sz="900" dirty="0">
                <a:latin typeface="+mn-ea"/>
              </a:rPr>
              <a:t>. </a:t>
            </a:r>
            <a:r>
              <a:rPr lang="en-US" altLang="ko-KR" sz="900" dirty="0"/>
              <a:t>https://</a:t>
            </a:r>
            <a:r>
              <a:rPr lang="en-US" altLang="ko-KR" sz="900" dirty="0" smtClean="0"/>
              <a:t>electriceng.tistory.com/413</a:t>
            </a:r>
          </a:p>
          <a:p>
            <a:pPr indent="540000" latinLnBrk="0"/>
            <a:r>
              <a:rPr lang="en-US" altLang="ko-KR" sz="900" dirty="0"/>
              <a:t> </a:t>
            </a:r>
            <a:r>
              <a:rPr lang="en-US" altLang="ko-KR" sz="900" dirty="0" smtClean="0"/>
              <a:t>                 2. https</a:t>
            </a:r>
            <a:r>
              <a:rPr lang="en-US" altLang="ko-KR" sz="900" dirty="0"/>
              <a:t>://m.blog.naver.com/ann_arbor/221358803479</a:t>
            </a:r>
            <a:endParaRPr lang="ko-KR" altLang="ko-KR" sz="9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709" y="2034140"/>
            <a:ext cx="4323390" cy="2690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1061630" y="4965922"/>
                <a:ext cx="3128805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𝐶𝑜𝑖𝑙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𝑇𝑥</m:t>
                          </m:r>
                        </m:sub>
                      </m:sSub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내부저항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20.95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∗3.14=0.065Ω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30" y="4965922"/>
                <a:ext cx="3128805" cy="443006"/>
              </a:xfrm>
              <a:prstGeom prst="rect">
                <a:avLst/>
              </a:prstGeom>
              <a:blipFill>
                <a:blip r:embed="rId4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1062271" y="5408928"/>
                <a:ext cx="3128164" cy="4430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𝐶𝑜𝑖𝑙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𝑅𝑥</m:t>
                          </m:r>
                        </m:sub>
                      </m:sSub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내부저항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20.95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∗2.51=0.052Ω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271" y="5408928"/>
                <a:ext cx="3128164" cy="443006"/>
              </a:xfrm>
              <a:prstGeom prst="rect">
                <a:avLst/>
              </a:prstGeom>
              <a:blipFill>
                <a:blip r:embed="rId5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/>
          <p:cNvSpPr/>
          <p:nvPr/>
        </p:nvSpPr>
        <p:spPr>
          <a:xfrm>
            <a:off x="1200151" y="4724953"/>
            <a:ext cx="2047874" cy="113747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544709" y="2346782"/>
            <a:ext cx="4209016" cy="238185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/>
              <p:cNvSpPr/>
              <p:nvPr/>
            </p:nvSpPr>
            <p:spPr>
              <a:xfrm>
                <a:off x="6483949" y="4955125"/>
                <a:ext cx="3605602" cy="4883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𝐿𝐸𝐷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내부저항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부하되는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전압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흐르는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전류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2.2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20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=110Ω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2" name="직사각형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49" y="4955125"/>
                <a:ext cx="3605602" cy="488339"/>
              </a:xfrm>
              <a:prstGeom prst="rect">
                <a:avLst/>
              </a:prstGeom>
              <a:blipFill>
                <a:blip r:embed="rId6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/>
          <p:cNvSpPr/>
          <p:nvPr/>
        </p:nvSpPr>
        <p:spPr>
          <a:xfrm>
            <a:off x="897418" y="5883904"/>
            <a:ext cx="1077014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3000"/>
              </a:lnSpc>
            </a:pP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수행할 때 코일의 내부 저항 값과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의 내부 저항 값을 고려하여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err="1" smtClean="0"/>
              <a:t>회로도를</a:t>
            </a:r>
            <a:r>
              <a:rPr lang="ko-KR" altLang="en-US" sz="1600" dirty="0" smtClean="0"/>
              <a:t> 구성하여 시뮬레이션을 수행한다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5285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수신 코일 개수에 따른 </a:t>
            </a:r>
            <a:r>
              <a:rPr lang="en-US" altLang="ko-KR" sz="1600" dirty="0" err="1" smtClean="0">
                <a:solidFill>
                  <a:schemeClr val="accent3">
                    <a:lumMod val="50000"/>
                  </a:schemeClr>
                </a:solidFill>
              </a:rPr>
              <a:t>Pspice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시뮬레이션 수행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4834" y="5586013"/>
            <a:ext cx="111963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수신 코일이 바뀔 때의 다중 무선 전력 전송 시스템의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 예상 값을 확인하였으며 이에 따른 실제 </a:t>
            </a:r>
            <a:r>
              <a:rPr lang="ko-KR" altLang="en-US" sz="1600" dirty="0" err="1" smtClean="0"/>
              <a:t>회로도를</a:t>
            </a:r>
            <a:r>
              <a:rPr lang="ko-KR" altLang="en-US" sz="1600" dirty="0" smtClean="0"/>
              <a:t> 구성 및 측정하여 시뮬레이션 예상 값과 비교하여 오차율을 확인한다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782953"/>
              </p:ext>
            </p:extLst>
          </p:nvPr>
        </p:nvGraphicFramePr>
        <p:xfrm>
          <a:off x="592926" y="2190929"/>
          <a:ext cx="5530086" cy="16992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11690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653450">
                  <a:extLst>
                    <a:ext uri="{9D8B030D-6E8A-4147-A177-3AD203B41FA5}">
                      <a16:colId xmlns:a16="http://schemas.microsoft.com/office/drawing/2014/main" val="994983086"/>
                    </a:ext>
                  </a:extLst>
                </a:gridCol>
                <a:gridCol w="757868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597114">
                  <a:extLst>
                    <a:ext uri="{9D8B030D-6E8A-4147-A177-3AD203B41FA5}">
                      <a16:colId xmlns:a16="http://schemas.microsoft.com/office/drawing/2014/main" val="3364306025"/>
                    </a:ext>
                  </a:extLst>
                </a:gridCol>
                <a:gridCol w="755436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599546">
                  <a:extLst>
                    <a:ext uri="{9D8B030D-6E8A-4147-A177-3AD203B41FA5}">
                      <a16:colId xmlns:a16="http://schemas.microsoft.com/office/drawing/2014/main" val="2822215344"/>
                    </a:ext>
                  </a:extLst>
                </a:gridCol>
                <a:gridCol w="733954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  <a:gridCol w="621028">
                  <a:extLst>
                    <a:ext uri="{9D8B030D-6E8A-4147-A177-3AD203B41FA5}">
                      <a16:colId xmlns:a16="http://schemas.microsoft.com/office/drawing/2014/main" val="4231902610"/>
                    </a:ext>
                  </a:extLst>
                </a:gridCol>
              </a:tblGrid>
              <a:tr h="232410">
                <a:tc rowSpan="2">
                  <a:txBody>
                    <a:bodyPr/>
                    <a:lstStyle/>
                    <a:p>
                      <a:pPr latinLnBrk="1"/>
                      <a:endParaRPr lang="en-US" altLang="ko-KR" sz="1050" dirty="0" smtClean="0"/>
                    </a:p>
                    <a:p>
                      <a:pPr latinLnBrk="1"/>
                      <a:endParaRPr lang="en-US" altLang="ko-KR" sz="60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r>
                        <a:rPr lang="ko-KR" altLang="en-US" sz="800" b="0" dirty="0" smtClean="0"/>
                        <a:t>수신 코일</a:t>
                      </a:r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공급 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송신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부하 저항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232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60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6.13W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7.63V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/770mA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5.93W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2.82V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/250mA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2.82V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/25.6mA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72.2mW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43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5.45W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6.41V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/690mA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4.47W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2.52V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/216mA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0.54W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2.47V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/22.4mA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55.32mW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5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4.4W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4.7V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/560mA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2.67W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1.73V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/144mA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0.249W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1.5V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/13.6mA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20.4mW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470730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28919" y="1850278"/>
            <a:ext cx="36519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수신 코일의 개수가 바뀔 때의  시뮬레이션 예상 값 </a:t>
            </a:r>
            <a:endParaRPr lang="ko-KR" altLang="en-US" sz="1200" dirty="0"/>
          </a:p>
        </p:txBody>
      </p:sp>
      <p:graphicFrame>
        <p:nvGraphicFramePr>
          <p:cNvPr id="23" name="차트 22"/>
          <p:cNvGraphicFramePr/>
          <p:nvPr>
            <p:extLst>
              <p:ext uri="{D42A27DB-BD31-4B8C-83A1-F6EECF244321}">
                <p14:modId xmlns:p14="http://schemas.microsoft.com/office/powerpoint/2010/main" val="4161901586"/>
              </p:ext>
            </p:extLst>
          </p:nvPr>
        </p:nvGraphicFramePr>
        <p:xfrm>
          <a:off x="6553199" y="1780616"/>
          <a:ext cx="4935093" cy="355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직사각형 25"/>
          <p:cNvSpPr/>
          <p:nvPr/>
        </p:nvSpPr>
        <p:spPr>
          <a:xfrm>
            <a:off x="512472" y="4142637"/>
            <a:ext cx="5825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수신 코일의 개수가 바뀔 때의  송신 코일에서 수신 코일로 전달되는 전력 효율 비교 </a:t>
            </a:r>
            <a:endParaRPr lang="ko-KR" altLang="en-US" sz="12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11489"/>
              </p:ext>
            </p:extLst>
          </p:nvPr>
        </p:nvGraphicFramePr>
        <p:xfrm>
          <a:off x="592926" y="4504484"/>
          <a:ext cx="5530085" cy="6916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920453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1536544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1536544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1536544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</a:tblGrid>
              <a:tr h="387011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304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전력 효율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11.8%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12.08%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9.32%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50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42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실제 측정 및 검증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68633" y="1778869"/>
            <a:ext cx="2949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다중 무선 전력 전송 시스템  실제 회로도</a:t>
            </a:r>
            <a:endParaRPr lang="ko-KR" altLang="en-US" sz="1200" dirty="0"/>
          </a:p>
        </p:txBody>
      </p:sp>
      <p:pic>
        <p:nvPicPr>
          <p:cNvPr id="18" name="그림 1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8633" y="2238044"/>
            <a:ext cx="3765423" cy="285840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888" y="2270134"/>
            <a:ext cx="5109113" cy="2826318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91888" y="1786603"/>
            <a:ext cx="38443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다중 무선 전력 전송 시스템  </a:t>
            </a:r>
            <a:r>
              <a:rPr lang="en-US" altLang="ko-KR" sz="1200" dirty="0" err="1" smtClean="0"/>
              <a:t>Pspice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시뮬레이션 회로도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>
            <a:off x="633694" y="5598237"/>
            <a:ext cx="111963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다중 무선 전력 전송 시스템의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수행한 결과를 토대로 예측한 전력 파형이 실제 </a:t>
            </a:r>
            <a:r>
              <a:rPr lang="ko-KR" altLang="en-US" sz="1600" dirty="0" err="1" smtClean="0"/>
              <a:t>회로도를</a:t>
            </a:r>
            <a:r>
              <a:rPr lang="ko-KR" altLang="en-US" sz="1600" dirty="0" smtClean="0"/>
              <a:t> 측정 장비를 통해 측정한 결과와 유사하게 나오는 지 확인한다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208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실제 측정 및 검증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전압 파형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7250" y="1686350"/>
            <a:ext cx="2973891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송신 코일과 수신 코일의 부하 되는 전압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37250" y="5375589"/>
                <a:ext cx="5495365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ko-KR" altLang="ko-KR" sz="1200" dirty="0" smtClean="0"/>
                  <a:t>한 주기당 시간</a:t>
                </a:r>
                <a:r>
                  <a:rPr lang="en-US" altLang="ko-KR" sz="1200" dirty="0" smtClean="0"/>
                  <a:t> -</a:t>
                </a:r>
                <a:r>
                  <a:rPr lang="ko-KR" altLang="ko-KR" sz="1200" dirty="0" smtClean="0"/>
                  <a:t> </a:t>
                </a:r>
                <a:r>
                  <a:rPr lang="en-US" altLang="ko-KR" sz="1200" dirty="0"/>
                  <a:t>8</a:t>
                </a:r>
                <a:r>
                  <a:rPr lang="en-US" altLang="ko-KR" sz="1200" dirty="0" smtClean="0"/>
                  <a:t>us,</a:t>
                </a:r>
                <a:r>
                  <a:rPr lang="ko-KR" altLang="ko-KR" sz="1200" dirty="0" smtClean="0"/>
                  <a:t> 주기</a:t>
                </a:r>
                <a:r>
                  <a:rPr lang="en-US" altLang="ko-KR" sz="1200" dirty="0" smtClean="0"/>
                  <a:t> -</a:t>
                </a:r>
                <a:r>
                  <a:rPr lang="ko-KR" altLang="ko-KR" sz="1200" dirty="0" smtClean="0"/>
                  <a:t> </a:t>
                </a:r>
                <a:r>
                  <a:rPr lang="en-US" altLang="ko-KR" sz="1200" dirty="0" smtClean="0"/>
                  <a:t>125kHz</a:t>
                </a:r>
                <a:endParaRPr lang="en-US" altLang="ko-KR" sz="1200" dirty="0" smtClean="0"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</a:pPr>
                <a:r>
                  <a:rPr lang="ko-KR" altLang="en-US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송신 코일과 수신 코일의 부하 되는 </a:t>
                </a:r>
                <a:r>
                  <a:rPr lang="ko-KR" altLang="en-US" sz="1200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전압</a:t>
                </a:r>
                <a:r>
                  <a:rPr lang="en-US" altLang="ko-KR" sz="1200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ko-KR" sz="1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(</a:t>
                </a:r>
                <a:r>
                  <a:rPr lang="en-US" altLang="ko-KR" sz="1200" dirty="0" err="1" smtClean="0"/>
                  <a:t>Tx</a:t>
                </a:r>
                <a:r>
                  <a:rPr lang="en-US" altLang="ko-KR" sz="1200" dirty="0" smtClean="0"/>
                  <a:t>): 10.86V</a:t>
                </a:r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(Rx): 3.59V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50" y="5375589"/>
                <a:ext cx="5495365" cy="605294"/>
              </a:xfrm>
              <a:prstGeom prst="rect">
                <a:avLst/>
              </a:prstGeom>
              <a:blipFill>
                <a:blip r:embed="rId2"/>
                <a:stretch>
                  <a:fillRect l="-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그림 2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21978" y="1997246"/>
            <a:ext cx="3783106" cy="2470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그림 22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479" y="4462783"/>
            <a:ext cx="2420471" cy="423860"/>
          </a:xfrm>
          <a:prstGeom prst="rect">
            <a:avLst/>
          </a:prstGeom>
        </p:spPr>
      </p:pic>
      <p:pic>
        <p:nvPicPr>
          <p:cNvPr id="26" name="그림 2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2479" y="4877411"/>
            <a:ext cx="2420472" cy="181434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6696635" y="1804803"/>
            <a:ext cx="3951723" cy="2899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디지털 멀티미터기와 </a:t>
            </a:r>
            <a:r>
              <a:rPr lang="ko-KR" altLang="en-US" sz="1200" kern="100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오실로스코프로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 전압 측정 결과 </a:t>
            </a:r>
            <a:endParaRPr lang="ko-KR" altLang="ko-KR" sz="12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6696635" y="5369553"/>
                <a:ext cx="5495365" cy="6052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ko-KR" altLang="ko-KR" sz="1200" dirty="0" smtClean="0"/>
                  <a:t>한 주기당 시간</a:t>
                </a:r>
                <a:r>
                  <a:rPr lang="en-US" altLang="ko-KR" sz="1200" dirty="0" smtClean="0"/>
                  <a:t> –</a:t>
                </a:r>
                <a:r>
                  <a:rPr lang="ko-KR" altLang="ko-KR" sz="1200" dirty="0" smtClean="0"/>
                  <a:t> </a:t>
                </a:r>
                <a:r>
                  <a:rPr lang="en-US" altLang="ko-KR" sz="1200" dirty="0" smtClean="0"/>
                  <a:t>7.51us,</a:t>
                </a:r>
                <a:r>
                  <a:rPr lang="ko-KR" altLang="ko-KR" sz="1200" dirty="0" smtClean="0"/>
                  <a:t> 주기</a:t>
                </a:r>
                <a:r>
                  <a:rPr lang="en-US" altLang="ko-KR" sz="1200" dirty="0" smtClean="0"/>
                  <a:t> -</a:t>
                </a:r>
                <a:r>
                  <a:rPr lang="ko-KR" altLang="ko-KR" sz="1200" dirty="0" smtClean="0"/>
                  <a:t> </a:t>
                </a:r>
                <a:r>
                  <a:rPr lang="en-US" altLang="ko-KR" sz="1200" dirty="0" smtClean="0"/>
                  <a:t>133kHz</a:t>
                </a:r>
                <a:endParaRPr lang="en-US" altLang="ko-KR" sz="1200" dirty="0" smtClean="0">
                  <a:cs typeface="Times New Roman" panose="02020603050405020304" pitchFamily="18" charset="0"/>
                </a:endParaRPr>
              </a:p>
              <a:p>
                <a:pPr>
                  <a:lnSpc>
                    <a:spcPts val="2000"/>
                  </a:lnSpc>
                </a:pPr>
                <a:r>
                  <a:rPr lang="ko-KR" altLang="en-US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송신 코일과 수신 코일의 부하 되는 </a:t>
                </a:r>
                <a:r>
                  <a:rPr lang="ko-KR" altLang="en-US" sz="1200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전압</a:t>
                </a:r>
                <a:r>
                  <a:rPr lang="en-US" altLang="ko-KR" sz="1200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200" dirty="0" smtClean="0"/>
                  <a:t>- </a:t>
                </a:r>
                <a:r>
                  <a:rPr lang="ko-KR" altLang="ko-KR" sz="12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(</a:t>
                </a:r>
                <a:r>
                  <a:rPr lang="en-US" altLang="ko-KR" sz="1200" dirty="0" err="1" smtClean="0"/>
                  <a:t>Tx</a:t>
                </a:r>
                <a:r>
                  <a:rPr lang="en-US" altLang="ko-KR" sz="1200" dirty="0" smtClean="0"/>
                  <a:t>): 6.39V</a:t>
                </a:r>
                <a:r>
                  <a:rPr lang="en-US" altLang="ko-KR" sz="12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𝑝𝑒𝑎𝑘</m:t>
                        </m:r>
                      </m:sub>
                    </m:sSub>
                  </m:oMath>
                </a14:m>
                <a:r>
                  <a:rPr lang="en-US" altLang="ko-KR" sz="1200" dirty="0" smtClean="0"/>
                  <a:t>(Rx): 1.89V</a:t>
                </a:r>
                <a:endParaRPr lang="ko-KR" altLang="en-US" sz="1000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635" y="5369553"/>
                <a:ext cx="5495365" cy="605294"/>
              </a:xfrm>
              <a:prstGeom prst="rect">
                <a:avLst/>
              </a:prstGeom>
              <a:blipFill>
                <a:blip r:embed="rId6"/>
                <a:stretch>
                  <a:fillRect l="-111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399" y="2157062"/>
            <a:ext cx="3430935" cy="294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실제 측정 및 검증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919" y="5586013"/>
            <a:ext cx="1140968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다중 무선 전력 전송 시스템의 전력이 공급되어 부하 저항으로 부하 되는 전력이 시뮬레이션 예상 값이 측정 값보다 더 높게 나오는 것을 확인하였으며 이후에  송신 코일에서 수신 코일로 전달되는 전력 효율과 오차율을 분석한다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061034"/>
              </p:ext>
            </p:extLst>
          </p:nvPr>
        </p:nvGraphicFramePr>
        <p:xfrm>
          <a:off x="596392" y="2292660"/>
          <a:ext cx="5530086" cy="281178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11690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653450">
                  <a:extLst>
                    <a:ext uri="{9D8B030D-6E8A-4147-A177-3AD203B41FA5}">
                      <a16:colId xmlns:a16="http://schemas.microsoft.com/office/drawing/2014/main" val="994983086"/>
                    </a:ext>
                  </a:extLst>
                </a:gridCol>
                <a:gridCol w="757868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597114">
                  <a:extLst>
                    <a:ext uri="{9D8B030D-6E8A-4147-A177-3AD203B41FA5}">
                      <a16:colId xmlns:a16="http://schemas.microsoft.com/office/drawing/2014/main" val="3364306025"/>
                    </a:ext>
                  </a:extLst>
                </a:gridCol>
                <a:gridCol w="755436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599546">
                  <a:extLst>
                    <a:ext uri="{9D8B030D-6E8A-4147-A177-3AD203B41FA5}">
                      <a16:colId xmlns:a16="http://schemas.microsoft.com/office/drawing/2014/main" val="2822215344"/>
                    </a:ext>
                  </a:extLst>
                </a:gridCol>
                <a:gridCol w="733954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  <a:gridCol w="621028">
                  <a:extLst>
                    <a:ext uri="{9D8B030D-6E8A-4147-A177-3AD203B41FA5}">
                      <a16:colId xmlns:a16="http://schemas.microsoft.com/office/drawing/2014/main" val="4231902610"/>
                    </a:ext>
                  </a:extLst>
                </a:gridCol>
              </a:tblGrid>
              <a:tr h="232410">
                <a:tc rowSpan="2">
                  <a:txBody>
                    <a:bodyPr/>
                    <a:lstStyle/>
                    <a:p>
                      <a:pPr latinLnBrk="1"/>
                      <a:endParaRPr lang="en-US" altLang="ko-KR" sz="1050" dirty="0" smtClean="0"/>
                    </a:p>
                    <a:p>
                      <a:pPr latinLnBrk="1"/>
                      <a:endParaRPr lang="en-US" altLang="ko-KR" sz="600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r>
                        <a:rPr lang="ko-KR" altLang="en-US" sz="800" b="0" dirty="0" smtClean="0"/>
                        <a:t>수신 코일</a:t>
                      </a:r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공급 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송신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부하 저항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232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600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4.3V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/391mA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1.68W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1.55V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/138.4mA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0.21W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1.98V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/13.8mA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27.3mW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77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4.52V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/400.1mA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1.34V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/134.7mA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1.89V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/10.86mA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20.5mW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358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4.37V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/393mA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1.71W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1.28V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/130.4mA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0.166W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1.91V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/6.3mA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12mW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25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6.13W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7.63V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/770mA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5.93W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2.82V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/250mA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2.82V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/25.6mA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72.2mW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6438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5.45W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6.41V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/690mA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4.47W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2.52V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/216mA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0.54W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2.47V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/22.4mA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55.32mW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50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9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90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0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4.4W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4.7V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/560mA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2.67W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1.73V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/144mA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0.249W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1.5V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/13.6mA</a:t>
                      </a:r>
                      <a:endParaRPr lang="ko-KR" sz="1000" kern="10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20.4mW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470730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32385" y="1952009"/>
            <a:ext cx="3698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수신 코일의 개수가 바뀔 때의  시뮬레이션 값과 비교 </a:t>
            </a:r>
            <a:endParaRPr lang="ko-KR" altLang="en-US" sz="1200" dirty="0"/>
          </a:p>
        </p:txBody>
      </p:sp>
      <p:graphicFrame>
        <p:nvGraphicFramePr>
          <p:cNvPr id="23" name="차트 22"/>
          <p:cNvGraphicFramePr/>
          <p:nvPr>
            <p:extLst>
              <p:ext uri="{D42A27DB-BD31-4B8C-83A1-F6EECF244321}">
                <p14:modId xmlns:p14="http://schemas.microsoft.com/office/powerpoint/2010/main" val="34476910"/>
              </p:ext>
            </p:extLst>
          </p:nvPr>
        </p:nvGraphicFramePr>
        <p:xfrm>
          <a:off x="6553199" y="1780616"/>
          <a:ext cx="4935093" cy="35529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574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3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6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ko-KR" altLang="en-US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실제 측정 및 검증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28919" y="4966919"/>
            <a:ext cx="1088203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수신 코일의 개수가 바뀔 때의 다중 무선 전력 전송 시스템의 </a:t>
            </a:r>
            <a:r>
              <a:rPr lang="en-US" altLang="ko-KR" sz="1600" dirty="0" err="1" smtClean="0"/>
              <a:t>Pspice</a:t>
            </a:r>
            <a:r>
              <a:rPr lang="ko-KR" altLang="en-US" sz="1600" dirty="0" smtClean="0"/>
              <a:t> 시뮬레이션 예상 값과 측정값의 오차율이 발생하는 이유는 다중 무선 전력 전송 시스템의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수행하였을 때 공급 전력 값이 실제 측정하였을 때보다 높기 때문이라고 생각하였으며 이에 따른 각 구간 별 오차율이 유사하게 나오는 것을 확인 할 수 있었다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2" name="직사각형 21"/>
          <p:cNvSpPr/>
          <p:nvPr/>
        </p:nvSpPr>
        <p:spPr>
          <a:xfrm>
            <a:off x="642276" y="2009515"/>
            <a:ext cx="4382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수신 코일의 개수가 바뀔 </a:t>
            </a:r>
            <a:r>
              <a:rPr lang="ko-KR" altLang="en-US" sz="1200" dirty="0"/>
              <a:t>때의 시뮬레이션 예상 값과 측정 값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송신 코일에서 수신 코일로 전달되는 전력 효율 비교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010058"/>
              </p:ext>
            </p:extLst>
          </p:nvPr>
        </p:nvGraphicFramePr>
        <p:xfrm>
          <a:off x="643644" y="2600568"/>
          <a:ext cx="4781196" cy="6916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5804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</a:tblGrid>
              <a:tr h="387011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시뮬레이션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304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전력 효율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11.8%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12.08%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9.32%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5097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74450"/>
              </p:ext>
            </p:extLst>
          </p:nvPr>
        </p:nvGraphicFramePr>
        <p:xfrm>
          <a:off x="643644" y="3504780"/>
          <a:ext cx="4781196" cy="691614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95804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1328464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</a:tblGrid>
              <a:tr h="387011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실제 측정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실제 측정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개</a:t>
                      </a:r>
                      <a:endParaRPr lang="en-US" altLang="ko-KR" sz="100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실제 측정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050" b="0" kern="100" dirty="0" smtClean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30460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전력 효율</a:t>
                      </a:r>
                      <a:endParaRPr lang="ko-KR" altLang="ko-KR" sz="100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12.5%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10%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Times New Roman" panose="02020603050405020304" pitchFamily="18" charset="0"/>
                          <a:ea typeface="바탕체" panose="02030609000101010101" pitchFamily="17" charset="-127"/>
                        </a:rPr>
                        <a:t>9.7%</a:t>
                      </a:r>
                      <a:endParaRPr lang="ko-KR" sz="1000" kern="100" dirty="0">
                        <a:effectLst/>
                        <a:latin typeface="Times New Roman" panose="02020603050405020304" pitchFamily="18" charset="0"/>
                        <a:ea typeface="바탕체" panose="02030609000101010101" pitchFamily="17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650975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6096000" y="2009515"/>
            <a:ext cx="4382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수신 코일의 개수가 바뀔 </a:t>
            </a:r>
            <a:r>
              <a:rPr lang="ko-KR" altLang="en-US" sz="1200" dirty="0"/>
              <a:t>때의 시뮬레이션 예상 값과 측정 값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각 구간별 전력 오차율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35415"/>
              </p:ext>
            </p:extLst>
          </p:nvPr>
        </p:nvGraphicFramePr>
        <p:xfrm>
          <a:off x="6096000" y="2600568"/>
          <a:ext cx="5530086" cy="160782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811690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1179599">
                  <a:extLst>
                    <a:ext uri="{9D8B030D-6E8A-4147-A177-3AD203B41FA5}">
                      <a16:colId xmlns:a16="http://schemas.microsoft.com/office/drawing/2014/main" val="994983086"/>
                    </a:ext>
                  </a:extLst>
                </a:gridCol>
                <a:gridCol w="1179599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1179599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1179599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</a:tblGrid>
              <a:tr h="385082">
                <a:tc>
                  <a:txBody>
                    <a:bodyPr/>
                    <a:lstStyle/>
                    <a:p>
                      <a:pPr latinLnBrk="1"/>
                      <a:endParaRPr lang="en-US" altLang="ko-KR" sz="1050" b="1" dirty="0" smtClean="0"/>
                    </a:p>
                    <a:p>
                      <a:pPr latinLnBrk="1"/>
                      <a:endParaRPr lang="en-US" altLang="ko-KR" sz="800" b="0" dirty="0" smtClean="0"/>
                    </a:p>
                    <a:p>
                      <a:pPr latinLnBrk="1"/>
                      <a:r>
                        <a:rPr lang="ko-KR" altLang="en-US" sz="800" b="0" dirty="0" smtClean="0"/>
                        <a:t>수신 코일</a:t>
                      </a:r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공급 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송신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+mn-ea"/>
                          <a:cs typeface="Times New Roman" panose="02020603050405020304" pitchFamily="18" charset="0"/>
                        </a:rPr>
                        <a:t>부하 저항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194.712%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252.976%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233.333%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164.469%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77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162.019%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148.333%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169.854%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358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ko-KR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111.538%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56.14%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70%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251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0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059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1917458"/>
            <a:ext cx="2369789" cy="754710"/>
            <a:chOff x="802105" y="2134906"/>
            <a:chExt cx="2369789" cy="7547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222321" y="2150952"/>
              <a:ext cx="194957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ko-KR" altLang="en-US" sz="1400" dirty="0" smtClean="0">
                  <a:solidFill>
                    <a:schemeClr val="bg1"/>
                  </a:solidFill>
                </a:rPr>
                <a:t>프로젝트 개요 및 목표</a:t>
              </a:r>
              <a:endParaRPr lang="en-US" altLang="ko-KR" sz="1400" spc="-300" dirty="0" smtClean="0">
                <a:solidFill>
                  <a:schemeClr val="bg1"/>
                </a:solidFill>
              </a:endParaRPr>
            </a:p>
            <a:p>
              <a:pPr algn="dist"/>
              <a:r>
                <a:rPr lang="en-US" altLang="ko-KR" sz="1400" spc="-300" dirty="0" smtClean="0">
                  <a:solidFill>
                    <a:schemeClr val="bg1"/>
                  </a:solidFill>
                </a:rPr>
                <a:t>1  -  1   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프로젝트 개요 </a:t>
              </a:r>
              <a:endParaRPr lang="en-US" altLang="ko-KR" sz="1400" spc="-300" dirty="0" smtClean="0">
                <a:solidFill>
                  <a:schemeClr val="bg1"/>
                </a:solidFill>
              </a:endParaRPr>
            </a:p>
            <a:p>
              <a:pPr algn="dist"/>
              <a:r>
                <a:rPr lang="en-US" altLang="ko-KR" sz="1400" spc="-300" dirty="0" smtClean="0">
                  <a:solidFill>
                    <a:schemeClr val="bg1"/>
                  </a:solidFill>
                </a:rPr>
                <a:t>1  -  2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프로젝트 목표</a:t>
              </a:r>
              <a:endParaRPr lang="en-US" altLang="ko-KR" sz="1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780807"/>
            <a:ext cx="3572040" cy="738664"/>
            <a:chOff x="802105" y="2121908"/>
            <a:chExt cx="3572040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 smtClean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198276" y="2121908"/>
              <a:ext cx="31758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다중 무선 전력 전송 시스템 실제 측정</a:t>
              </a:r>
              <a:endParaRPr lang="en-US" altLang="ko-KR" sz="1400" spc="-300" dirty="0" smtClean="0">
                <a:solidFill>
                  <a:schemeClr val="bg1"/>
                </a:solidFill>
              </a:endParaRP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3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-  1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수신 </a:t>
              </a:r>
              <a:r>
                <a:rPr lang="ko-KR" altLang="en-US" sz="1400" dirty="0">
                  <a:solidFill>
                    <a:schemeClr val="bg1"/>
                  </a:solidFill>
                </a:rPr>
                <a:t>코일 개수에 따른 실제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측정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3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-  2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실제 측정 및 검증</a:t>
              </a:r>
              <a:endParaRPr lang="en-US" altLang="ko-KR" sz="1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4826771"/>
            <a:ext cx="2041173" cy="738664"/>
            <a:chOff x="802105" y="2121908"/>
            <a:chExt cx="2041173" cy="7386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 smtClean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198276" y="2121908"/>
              <a:ext cx="16450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최종 결과물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4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-  1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스마트폰 충전 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4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 -  2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시연 연상</a:t>
              </a:r>
              <a:endParaRPr lang="en-US" altLang="ko-KR" sz="1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5753248"/>
            <a:ext cx="2518868" cy="738664"/>
            <a:chOff x="802105" y="2121908"/>
            <a:chExt cx="2518868" cy="7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 smtClean="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198276" y="2121908"/>
              <a:ext cx="21226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bg1"/>
                  </a:solidFill>
                </a:rPr>
                <a:t>기대 성과 및 참고자료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5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-  1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기대성과 및 활용방안</a:t>
              </a:r>
              <a:endParaRPr lang="en-US" altLang="ko-KR" sz="1400" dirty="0" smtClean="0">
                <a:solidFill>
                  <a:schemeClr val="bg1"/>
                </a:solidFill>
              </a:endParaRPr>
            </a:p>
            <a:p>
              <a:r>
                <a:rPr lang="en-US" altLang="ko-KR" sz="1400" spc="-300" dirty="0">
                  <a:solidFill>
                    <a:schemeClr val="bg1"/>
                  </a:solidFill>
                </a:rPr>
                <a:t>5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 -  2    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참고자료</a:t>
              </a:r>
              <a:endParaRPr lang="en-US" altLang="ko-KR" sz="1400" spc="-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5681" y="2858913"/>
            <a:ext cx="2129156" cy="739185"/>
            <a:chOff x="802105" y="2134906"/>
            <a:chExt cx="2129156" cy="7391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300" dirty="0" smtClean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pc="3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249519" y="2135427"/>
              <a:ext cx="168174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altLang="ko-KR" sz="1400" dirty="0" smtClean="0">
                  <a:solidFill>
                    <a:schemeClr val="bg1"/>
                  </a:solidFill>
                </a:rPr>
                <a:t>Analytic Model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분석</a:t>
              </a:r>
              <a:endParaRPr lang="en-US" altLang="ko-KR" sz="1400" spc="-300" dirty="0" smtClean="0">
                <a:solidFill>
                  <a:schemeClr val="bg1"/>
                </a:solidFill>
              </a:endParaRPr>
            </a:p>
            <a:p>
              <a:pPr algn="dist"/>
              <a:r>
                <a:rPr lang="en-US" altLang="ko-KR" sz="1400" spc="-300" dirty="0">
                  <a:solidFill>
                    <a:schemeClr val="bg1"/>
                  </a:solidFill>
                </a:rPr>
                <a:t>2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-  1         </a:t>
              </a:r>
              <a:r>
                <a:rPr lang="en-US" altLang="ko-KR" sz="1400" dirty="0" smtClean="0">
                  <a:solidFill>
                    <a:schemeClr val="bg1"/>
                  </a:solidFill>
                </a:rPr>
                <a:t>self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인덕턴스 </a:t>
              </a:r>
              <a:endParaRPr lang="en-US" altLang="ko-KR" sz="1400" spc="-300" dirty="0" smtClean="0">
                <a:solidFill>
                  <a:schemeClr val="bg1"/>
                </a:solidFill>
              </a:endParaRPr>
            </a:p>
            <a:p>
              <a:pPr algn="dist"/>
              <a:r>
                <a:rPr lang="en-US" altLang="ko-KR" sz="1400" spc="-300" dirty="0">
                  <a:solidFill>
                    <a:schemeClr val="bg1"/>
                  </a:solidFill>
                </a:rPr>
                <a:t>2</a:t>
              </a:r>
              <a:r>
                <a:rPr lang="en-US" altLang="ko-KR" sz="1400" spc="-300" dirty="0" smtClean="0">
                  <a:solidFill>
                    <a:schemeClr val="bg1"/>
                  </a:solidFill>
                </a:rPr>
                <a:t>  -  2 </a:t>
              </a:r>
              <a:r>
                <a:rPr lang="ko-KR" altLang="en-US" sz="1400" dirty="0" smtClean="0">
                  <a:solidFill>
                    <a:schemeClr val="bg1"/>
                  </a:solidFill>
                </a:rPr>
                <a:t> 상호 인덕턴스</a:t>
              </a:r>
              <a:endParaRPr lang="en-US" altLang="ko-KR" sz="14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3.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841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 smtClean="0">
                <a:solidFill>
                  <a:schemeClr val="accent2"/>
                </a:solidFill>
              </a:rPr>
              <a:t>Pspice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r>
              <a:rPr lang="ko-KR" altLang="en-US" sz="3600" dirty="0" smtClean="0">
                <a:solidFill>
                  <a:schemeClr val="accent2"/>
                </a:solidFill>
              </a:rPr>
              <a:t>시뮬레이션 수행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실제 측정 및 검증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28919" y="2215694"/>
          <a:ext cx="5239765" cy="15773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769077">
                  <a:extLst>
                    <a:ext uri="{9D8B030D-6E8A-4147-A177-3AD203B41FA5}">
                      <a16:colId xmlns:a16="http://schemas.microsoft.com/office/drawing/2014/main" val="3403605865"/>
                    </a:ext>
                  </a:extLst>
                </a:gridCol>
                <a:gridCol w="619144">
                  <a:extLst>
                    <a:ext uri="{9D8B030D-6E8A-4147-A177-3AD203B41FA5}">
                      <a16:colId xmlns:a16="http://schemas.microsoft.com/office/drawing/2014/main" val="994983086"/>
                    </a:ext>
                  </a:extLst>
                </a:gridCol>
                <a:gridCol w="741264">
                  <a:extLst>
                    <a:ext uri="{9D8B030D-6E8A-4147-A177-3AD203B41FA5}">
                      <a16:colId xmlns:a16="http://schemas.microsoft.com/office/drawing/2014/main" val="3754489057"/>
                    </a:ext>
                  </a:extLst>
                </a:gridCol>
                <a:gridCol w="497025">
                  <a:extLst>
                    <a:ext uri="{9D8B030D-6E8A-4147-A177-3AD203B41FA5}">
                      <a16:colId xmlns:a16="http://schemas.microsoft.com/office/drawing/2014/main" val="3364306025"/>
                    </a:ext>
                  </a:extLst>
                </a:gridCol>
                <a:gridCol w="708256">
                  <a:extLst>
                    <a:ext uri="{9D8B030D-6E8A-4147-A177-3AD203B41FA5}">
                      <a16:colId xmlns:a16="http://schemas.microsoft.com/office/drawing/2014/main" val="1128119625"/>
                    </a:ext>
                  </a:extLst>
                </a:gridCol>
                <a:gridCol w="530033">
                  <a:extLst>
                    <a:ext uri="{9D8B030D-6E8A-4147-A177-3AD203B41FA5}">
                      <a16:colId xmlns:a16="http://schemas.microsoft.com/office/drawing/2014/main" val="2822215344"/>
                    </a:ext>
                  </a:extLst>
                </a:gridCol>
                <a:gridCol w="766963">
                  <a:extLst>
                    <a:ext uri="{9D8B030D-6E8A-4147-A177-3AD203B41FA5}">
                      <a16:colId xmlns:a16="http://schemas.microsoft.com/office/drawing/2014/main" val="2215887598"/>
                    </a:ext>
                  </a:extLst>
                </a:gridCol>
                <a:gridCol w="608003">
                  <a:extLst>
                    <a:ext uri="{9D8B030D-6E8A-4147-A177-3AD203B41FA5}">
                      <a16:colId xmlns:a16="http://schemas.microsoft.com/office/drawing/2014/main" val="3235118600"/>
                    </a:ext>
                  </a:extLst>
                </a:gridCol>
              </a:tblGrid>
              <a:tr h="232410">
                <a:tc rowSpan="2">
                  <a:txBody>
                    <a:bodyPr/>
                    <a:lstStyle/>
                    <a:p>
                      <a:pPr latinLnBrk="1"/>
                      <a:endParaRPr lang="en-US" altLang="ko-KR" sz="1050" dirty="0" smtClean="0"/>
                    </a:p>
                    <a:p>
                      <a:pPr latinLnBrk="1"/>
                      <a:endParaRPr lang="en-US" altLang="ko-KR" sz="600" dirty="0" smtClean="0"/>
                    </a:p>
                    <a:p>
                      <a:pPr latinLnBrk="1"/>
                      <a:r>
                        <a:rPr lang="ko-KR" altLang="en-US" sz="800" b="0" dirty="0" smtClean="0"/>
                        <a:t>거리</a:t>
                      </a:r>
                      <a:endParaRPr lang="ko-KR" altLang="en-US" sz="1200" b="0" dirty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b="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공급 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송신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수신 코일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부하 저항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3614675"/>
                  </a:ext>
                </a:extLst>
              </a:tr>
              <a:tr h="232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전압</a:t>
                      </a:r>
                      <a:r>
                        <a:rPr lang="en-US" altLang="ko-KR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전류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전력</a:t>
                      </a:r>
                      <a:endParaRPr lang="ko-KR" sz="10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530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3cm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4.52V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/400.1mA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1.34V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/134.7mA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1.89V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/10.86mA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20.5mW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5775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4cm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4.57V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/392.2mA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1.79W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1.25V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116.1mA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0.145W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1.82V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/7.5mA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13.7mW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3580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5cm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2.08W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4.45V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/393.3mA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1.75W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1.19V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105.99mA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0.126W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1.76V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/4.27mA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7.51mW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251145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528919" y="5279169"/>
            <a:ext cx="11327383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송신 코일과 수신 코일 간의 거리가 증가 함에 따라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에 부하되는 전력은 천천히 감소 되는 것으로 확인되었으며 </a:t>
            </a:r>
            <a:r>
              <a:rPr lang="ko-KR" altLang="en-US" sz="1600" dirty="0"/>
              <a:t>공급 전력을 생각하였을 때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 예상 값과 유사하게 나오는 것을 확인하였고 </a:t>
            </a:r>
            <a:r>
              <a:rPr lang="en-US" altLang="ko-KR" sz="1600" dirty="0" err="1"/>
              <a:t>P</a:t>
            </a:r>
            <a:r>
              <a:rPr lang="en-US" altLang="ko-KR" sz="1600" dirty="0" err="1" smtClean="0"/>
              <a:t>spice</a:t>
            </a:r>
            <a:r>
              <a:rPr lang="ko-KR" altLang="en-US" sz="1600" dirty="0" smtClean="0"/>
              <a:t> 시뮬레이션을 통</a:t>
            </a:r>
            <a:r>
              <a:rPr lang="ko-KR" altLang="en-US" sz="1600" dirty="0"/>
              <a:t>한</a:t>
            </a:r>
            <a:r>
              <a:rPr lang="ko-KR" altLang="en-US" sz="1600" dirty="0" smtClean="0"/>
              <a:t> 예상 값을 도출하여 필요한 전력이 </a:t>
            </a:r>
            <a:r>
              <a:rPr lang="ko-KR" altLang="en-US" sz="1600" dirty="0" err="1" smtClean="0"/>
              <a:t>수신부</a:t>
            </a:r>
            <a:r>
              <a:rPr lang="ko-KR" altLang="en-US" sz="1600" dirty="0" smtClean="0"/>
              <a:t> 회로에 부하되는 회로를 구성할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528919" y="1851342"/>
            <a:ext cx="2326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거리가 증가함에 따른 전력 측정</a:t>
            </a:r>
            <a:endParaRPr lang="ko-KR" altLang="en-US" sz="1200" dirty="0"/>
          </a:p>
        </p:txBody>
      </p:sp>
      <p:graphicFrame>
        <p:nvGraphicFramePr>
          <p:cNvPr id="21" name="차트 20"/>
          <p:cNvGraphicFramePr/>
          <p:nvPr>
            <p:extLst/>
          </p:nvPr>
        </p:nvGraphicFramePr>
        <p:xfrm>
          <a:off x="6325960" y="1780618"/>
          <a:ext cx="5029200" cy="3236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17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</a:rPr>
              <a:t>최종 결과물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8707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스마트폰 충전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4" name="그림 23"/>
          <p:cNvPicPr/>
          <p:nvPr/>
        </p:nvPicPr>
        <p:blipFill>
          <a:blip r:embed="rId2"/>
          <a:stretch>
            <a:fillRect/>
          </a:stretch>
        </p:blipFill>
        <p:spPr>
          <a:xfrm>
            <a:off x="819487" y="2050904"/>
            <a:ext cx="2479675" cy="198628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850675" y="1798248"/>
            <a:ext cx="1521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스마트폰 충전 모듈 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662813" y="5562248"/>
            <a:ext cx="11327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1600" dirty="0" smtClean="0"/>
              <a:t>스마트폰 충전 모듈을 이용하여 스마트폰을 충전한 모습이고 송신 코일과 수신 코일 간의 거리를 좁혀도 부하되는 전력이 적어서 스마트 폰의 충전이 원활하게 되지는 않지만 인버터의 </a:t>
            </a:r>
            <a:r>
              <a:rPr lang="en-US" altLang="ko-KR" sz="1600" dirty="0" smtClean="0"/>
              <a:t>MOSFET(IRF540N)</a:t>
            </a:r>
            <a:r>
              <a:rPr lang="ko-KR" altLang="en-US" sz="1600" dirty="0" smtClean="0"/>
              <a:t>에 공급되는 전력을 늘려 충전을 시킬 수 있다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ko-KR" altLang="en-US" sz="1600" dirty="0"/>
          </a:p>
        </p:txBody>
      </p:sp>
      <p:sp>
        <p:nvSpPr>
          <p:cNvPr id="27" name="직사각형 26"/>
          <p:cNvSpPr/>
          <p:nvPr/>
        </p:nvSpPr>
        <p:spPr>
          <a:xfrm>
            <a:off x="2853110" y="3390243"/>
            <a:ext cx="5093208" cy="134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ts val="2000"/>
              </a:lnSpc>
              <a:buFontTx/>
              <a:buChar char="-"/>
            </a:pPr>
            <a:r>
              <a:rPr lang="ko-KR" altLang="en-US" sz="1200" dirty="0" smtClean="0"/>
              <a:t>사양</a:t>
            </a:r>
            <a:endParaRPr lang="en-US" altLang="ko-KR" sz="1200" dirty="0" smtClean="0"/>
          </a:p>
          <a:p>
            <a:pPr>
              <a:lnSpc>
                <a:spcPts val="2000"/>
              </a:lnSpc>
            </a:pPr>
            <a:r>
              <a:rPr lang="ko-KR" altLang="ko-KR" sz="1200" dirty="0" smtClean="0"/>
              <a:t>입력 </a:t>
            </a:r>
            <a:r>
              <a:rPr lang="ko-KR" altLang="ko-KR" sz="1200" dirty="0"/>
              <a:t>전압</a:t>
            </a:r>
            <a:r>
              <a:rPr lang="en-US" altLang="ko-KR" sz="1200" dirty="0"/>
              <a:t>: 6~32VDC</a:t>
            </a:r>
            <a:endParaRPr lang="ko-KR" altLang="ko-KR" sz="1200" dirty="0"/>
          </a:p>
          <a:p>
            <a:pPr>
              <a:lnSpc>
                <a:spcPts val="2000"/>
              </a:lnSpc>
            </a:pPr>
            <a:r>
              <a:rPr lang="ko-KR" altLang="ko-KR" sz="1200" dirty="0" smtClean="0"/>
              <a:t>출력 </a:t>
            </a:r>
            <a:r>
              <a:rPr lang="ko-KR" altLang="ko-KR" sz="1200" dirty="0"/>
              <a:t>전압</a:t>
            </a:r>
            <a:r>
              <a:rPr lang="en-US" altLang="ko-KR" sz="1200" dirty="0"/>
              <a:t>: </a:t>
            </a:r>
            <a:r>
              <a:rPr lang="ko-KR" altLang="ko-KR" sz="1200" dirty="0"/>
              <a:t>기본 </a:t>
            </a:r>
            <a:r>
              <a:rPr lang="en-US" altLang="ko-KR" sz="1200" dirty="0"/>
              <a:t>5V, </a:t>
            </a:r>
            <a:r>
              <a:rPr lang="ko-KR" altLang="ko-KR" sz="1200" dirty="0" err="1"/>
              <a:t>고속충전</a:t>
            </a:r>
            <a:r>
              <a:rPr lang="ko-KR" altLang="ko-KR" sz="1200" dirty="0"/>
              <a:t> 중</a:t>
            </a:r>
            <a:r>
              <a:rPr lang="en-US" altLang="ko-KR" sz="1200" dirty="0"/>
              <a:t> 3~12V</a:t>
            </a:r>
            <a:endParaRPr lang="ko-KR" altLang="ko-KR" sz="1200" dirty="0"/>
          </a:p>
          <a:p>
            <a:pPr>
              <a:lnSpc>
                <a:spcPts val="2000"/>
              </a:lnSpc>
            </a:pPr>
            <a:r>
              <a:rPr lang="ko-KR" altLang="ko-KR" sz="1200" dirty="0" smtClean="0"/>
              <a:t>출력 </a:t>
            </a:r>
            <a:r>
              <a:rPr lang="ko-KR" altLang="ko-KR" sz="1200" dirty="0"/>
              <a:t>전력</a:t>
            </a:r>
            <a:r>
              <a:rPr lang="en-US" altLang="ko-KR" sz="1200" dirty="0"/>
              <a:t>: </a:t>
            </a:r>
            <a:r>
              <a:rPr lang="ko-KR" altLang="ko-KR" sz="1200" dirty="0"/>
              <a:t>최대 </a:t>
            </a:r>
            <a:r>
              <a:rPr lang="en-US" altLang="ko-KR" sz="1200" dirty="0"/>
              <a:t>24W</a:t>
            </a:r>
            <a:endParaRPr lang="ko-KR" altLang="ko-KR" sz="1200" dirty="0"/>
          </a:p>
          <a:p>
            <a:pPr>
              <a:lnSpc>
                <a:spcPts val="2000"/>
              </a:lnSpc>
            </a:pPr>
            <a:r>
              <a:rPr lang="ko-KR" altLang="ko-KR" sz="1200" dirty="0" smtClean="0"/>
              <a:t>변환 </a:t>
            </a:r>
            <a:r>
              <a:rPr lang="ko-KR" altLang="ko-KR" sz="1200" dirty="0"/>
              <a:t>효율</a:t>
            </a:r>
            <a:r>
              <a:rPr lang="en-US" altLang="ko-KR" sz="1200" dirty="0"/>
              <a:t>: 90~97% </a:t>
            </a:r>
            <a:endParaRPr lang="ko-KR" altLang="ko-KR" sz="1200" dirty="0"/>
          </a:p>
        </p:txBody>
      </p:sp>
      <p:pic>
        <p:nvPicPr>
          <p:cNvPr id="31" name="그림 3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420" y="2050904"/>
            <a:ext cx="3067560" cy="240261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980" y="2034140"/>
            <a:ext cx="2997669" cy="187226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9387204" y="4226376"/>
            <a:ext cx="2602992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ko-KR" altLang="en-US" sz="1200" dirty="0" smtClean="0"/>
              <a:t>스마트 폰에 부하되는 전력</a:t>
            </a:r>
            <a:endParaRPr lang="en-US" altLang="ko-KR" sz="1200" dirty="0" smtClean="0"/>
          </a:p>
          <a:p>
            <a:pPr>
              <a:lnSpc>
                <a:spcPts val="2000"/>
              </a:lnSpc>
            </a:pPr>
            <a:r>
              <a:rPr lang="ko-KR" altLang="en-US" sz="1200" dirty="0" smtClean="0"/>
              <a:t>전압</a:t>
            </a:r>
            <a:r>
              <a:rPr lang="en-US" altLang="ko-KR" sz="1200" dirty="0" smtClean="0"/>
              <a:t>: 7V, </a:t>
            </a:r>
            <a:r>
              <a:rPr lang="ko-KR" altLang="en-US" sz="1200" dirty="0" smtClean="0"/>
              <a:t>전류</a:t>
            </a:r>
            <a:r>
              <a:rPr lang="en-US" altLang="ko-KR" sz="1200" dirty="0" smtClean="0"/>
              <a:t>: 10mA, </a:t>
            </a:r>
            <a:r>
              <a:rPr lang="ko-KR" altLang="en-US" sz="1200" dirty="0" smtClean="0"/>
              <a:t>전력</a:t>
            </a:r>
            <a:r>
              <a:rPr lang="en-US" altLang="ko-KR" sz="1200" dirty="0" smtClean="0"/>
              <a:t>: 70mW</a:t>
            </a:r>
            <a:endParaRPr lang="ko-KR" altLang="ko-KR" sz="1200" dirty="0"/>
          </a:p>
        </p:txBody>
      </p:sp>
    </p:spTree>
    <p:extLst>
      <p:ext uri="{BB962C8B-B14F-4D97-AF65-F5344CB8AC3E}">
        <p14:creationId xmlns:p14="http://schemas.microsoft.com/office/powerpoint/2010/main" val="73581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</a:rPr>
              <a:t>최종 결과물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8707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시연 연상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62813" y="5562248"/>
            <a:ext cx="113273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 수행 결과와 실제 측정 결과를 통해 거리가 늘어남에 따라 </a:t>
            </a:r>
            <a:r>
              <a:rPr lang="en-US" altLang="ko-KR" sz="1600" dirty="0" smtClean="0"/>
              <a:t>LED</a:t>
            </a:r>
            <a:r>
              <a:rPr lang="ko-KR" altLang="en-US" sz="1600" dirty="0" smtClean="0"/>
              <a:t>의 밝기가 밝아지는 것을 확인 할 수 있었고 스마트폰 충전은 부하되는 전력이 적어서 송신 코일과 수신 코일이 맞닿아 있을 때만 충전되는 것을 확인할 수 있었다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94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5.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</a:rPr>
              <a:t>기대 성과 및 참고 자료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7" y="1203417"/>
            <a:ext cx="95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기대 성과 및 활용 방안 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99904" y="1903378"/>
            <a:ext cx="9815406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다중 무선 전력 전송 시스템의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수행한 결과와 실제 측정 값을 비교하여 </a:t>
            </a:r>
            <a:r>
              <a:rPr lang="ko-KR" altLang="en-US" sz="1600" dirty="0" err="1" smtClean="0"/>
              <a:t>수신부에</a:t>
            </a:r>
            <a:r>
              <a:rPr lang="ko-KR" altLang="en-US" sz="1600" dirty="0" smtClean="0"/>
              <a:t> 부하되는 전력이 유사하게 나오는 것을 확인하였으며 이에 따라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통한 예상 값을 도출하여 필요한 전력이 </a:t>
            </a:r>
            <a:r>
              <a:rPr lang="ko-KR" altLang="en-US" sz="1600" dirty="0" err="1" smtClean="0"/>
              <a:t>수신부</a:t>
            </a:r>
            <a:r>
              <a:rPr lang="ko-KR" altLang="en-US" sz="1600" dirty="0" smtClean="0"/>
              <a:t> 회로에 부하되는 회로를 구성할 수 있다</a:t>
            </a:r>
            <a:r>
              <a:rPr lang="en-US" altLang="ko-KR" sz="1600" dirty="0" smtClean="0"/>
              <a:t>.</a:t>
            </a:r>
          </a:p>
          <a:p>
            <a:pPr latinLnBrk="0">
              <a:lnSpc>
                <a:spcPts val="3000"/>
              </a:lnSpc>
            </a:pPr>
            <a:endParaRPr lang="en-US" altLang="ko-KR" sz="1600" dirty="0" smtClean="0"/>
          </a:p>
          <a:p>
            <a:pPr marL="285750" indent="-285750" latinLnBrk="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다중 무선 전력 전송 시스템을 설계함으로써 무선 전력 전송 시스템에 대한 이해와 무선 전력 전송 시스템의 전체적인 </a:t>
            </a:r>
            <a:r>
              <a:rPr lang="ko-KR" altLang="en-US" sz="1600" dirty="0" err="1" smtClean="0"/>
              <a:t>회로도를</a:t>
            </a:r>
            <a:r>
              <a:rPr lang="ko-KR" altLang="en-US" sz="1600" dirty="0" smtClean="0"/>
              <a:t> 통해 각 부분의 회로에서 어떤 역할을 하며 각 부분 회로에 부하되는 전력이 어느 정도인지 알 수 있으며 </a:t>
            </a:r>
            <a:r>
              <a:rPr lang="ko-KR" altLang="en-US" sz="1600" dirty="0" err="1" smtClean="0"/>
              <a:t>회로적</a:t>
            </a:r>
            <a:r>
              <a:rPr lang="ko-KR" altLang="en-US" sz="1600" dirty="0" smtClean="0"/>
              <a:t> 견해를 기를 수 있다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17038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smtClean="0">
                <a:solidFill>
                  <a:schemeClr val="accent2"/>
                </a:solidFill>
                <a:latin typeface="+mj-lt"/>
              </a:rPr>
              <a:t>5.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기대 성과 및 참고 자료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7" y="1203417"/>
            <a:ext cx="95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dirty="0" smtClean="0">
                <a:solidFill>
                  <a:schemeClr val="accent3">
                    <a:lumMod val="50000"/>
                  </a:schemeClr>
                </a:solidFill>
              </a:rPr>
              <a:t>참고자료</a:t>
            </a:r>
            <a:endParaRPr lang="en-US" altLang="ko-KR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45827" y="1678885"/>
            <a:ext cx="84947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150000"/>
              </a:lnSpc>
              <a:buAutoNum type="arabicPeriod"/>
            </a:pPr>
            <a:r>
              <a:rPr lang="en-US" altLang="ko-KR" sz="1400" dirty="0" err="1" smtClean="0"/>
              <a:t>Frania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Krystian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Zbigniew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Kaczmarczyk</a:t>
            </a:r>
            <a:r>
              <a:rPr lang="en-US" altLang="ko-KR" sz="1400" dirty="0"/>
              <a:t>, and Krzysztof </a:t>
            </a:r>
            <a:r>
              <a:rPr lang="en-US" altLang="ko-KR" sz="1400" dirty="0" err="1"/>
              <a:t>Bodzek</a:t>
            </a:r>
            <a:r>
              <a:rPr lang="en-US" altLang="ko-KR" sz="1400" dirty="0"/>
              <a:t>. "Design Method for Multi-Coil </a:t>
            </a:r>
            <a:r>
              <a:rPr lang="en-US" altLang="ko-KR" sz="1400" dirty="0" smtClean="0"/>
              <a:t>Wireless </a:t>
            </a:r>
            <a:r>
              <a:rPr lang="en-US" altLang="ko-KR" sz="1400" dirty="0"/>
              <a:t>Power Transfer Systems." </a:t>
            </a:r>
            <a:r>
              <a:rPr lang="en-US" altLang="ko-KR" sz="1400" i="1" dirty="0"/>
              <a:t>2020 IEEE 29th International Symposium on Industrial Electronics (ISIE)</a:t>
            </a:r>
            <a:r>
              <a:rPr lang="en-US" altLang="ko-KR" sz="1400" dirty="0"/>
              <a:t>. IEEE, 2020</a:t>
            </a:r>
            <a:r>
              <a:rPr lang="en-US" altLang="ko-KR" sz="1400" dirty="0" smtClean="0"/>
              <a:t>.</a:t>
            </a:r>
          </a:p>
          <a:p>
            <a:pPr latinLnBrk="0">
              <a:lnSpc>
                <a:spcPct val="150000"/>
              </a:lnSpc>
            </a:pPr>
            <a:endParaRPr lang="en-US" altLang="ko-KR" sz="800" kern="100" dirty="0" smtClean="0">
              <a:latin typeface="+mn-ea"/>
              <a:cs typeface="Times New Roman" panose="02020603050405020304" pitchFamily="18" charset="0"/>
            </a:endParaRPr>
          </a:p>
          <a:p>
            <a:pPr marL="324000" indent="-457200" latinLnBrk="0">
              <a:lnSpc>
                <a:spcPct val="150000"/>
              </a:lnSpc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ko-KR" sz="1400" kern="100" dirty="0" smtClean="0">
                <a:latin typeface="+mn-ea"/>
                <a:cs typeface="Times New Roman" panose="02020603050405020304" pitchFamily="18" charset="0"/>
              </a:rPr>
              <a:t>.   </a:t>
            </a:r>
            <a:r>
              <a:rPr lang="en-US" altLang="ko-KR" sz="1400" dirty="0" smtClean="0"/>
              <a:t>Zhang</a:t>
            </a:r>
            <a:r>
              <a:rPr lang="en-US" altLang="ko-KR" sz="1400" dirty="0"/>
              <a:t>, Xian, et al. "Mutual inductance calculation for coils with misalignment in wireless power transfer." </a:t>
            </a:r>
            <a:r>
              <a:rPr lang="en-US" altLang="ko-KR" sz="1400" i="1" dirty="0"/>
              <a:t>The Journal of Engineering</a:t>
            </a:r>
            <a:r>
              <a:rPr lang="en-US" altLang="ko-KR" sz="1400" dirty="0"/>
              <a:t> 2019.16 (2019): 1041-1044</a:t>
            </a:r>
            <a:r>
              <a:rPr lang="en-US" altLang="ko-KR" sz="1400" dirty="0" smtClean="0"/>
              <a:t>.</a:t>
            </a:r>
          </a:p>
          <a:p>
            <a:pPr latinLnBrk="0">
              <a:lnSpc>
                <a:spcPct val="150000"/>
              </a:lnSpc>
            </a:pPr>
            <a:endParaRPr lang="ko-KR" altLang="ko-KR" sz="800" kern="100" dirty="0">
              <a:latin typeface="+mn-ea"/>
              <a:cs typeface="Times New Roman" panose="02020603050405020304" pitchFamily="18" charset="0"/>
            </a:endParaRPr>
          </a:p>
          <a:p>
            <a:pPr marL="324000" indent="-457200" latinLnBrk="0">
              <a:lnSpc>
                <a:spcPct val="150000"/>
              </a:lnSpc>
            </a:pPr>
            <a:r>
              <a:rPr lang="en-US" altLang="ko-KR" sz="1400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en-US" altLang="ko-KR" sz="1400" kern="100" dirty="0" smtClean="0">
                <a:latin typeface="+mn-ea"/>
                <a:cs typeface="Times New Roman" panose="02020603050405020304" pitchFamily="18" charset="0"/>
              </a:rPr>
              <a:t>.   </a:t>
            </a:r>
            <a:r>
              <a:rPr lang="en-US" altLang="ko-KR" sz="1400" dirty="0"/>
              <a:t>Qian, </a:t>
            </a:r>
            <a:r>
              <a:rPr lang="en-US" altLang="ko-KR" sz="1400" dirty="0" err="1"/>
              <a:t>Libo</a:t>
            </a:r>
            <a:r>
              <a:rPr lang="en-US" altLang="ko-KR" sz="1400" dirty="0"/>
              <a:t>, et al. "Modeling of mutual inductance between two misalignment planar coils in wireless power transfer." </a:t>
            </a:r>
            <a:r>
              <a:rPr lang="en-US" altLang="ko-KR" sz="1400" i="1" dirty="0"/>
              <a:t>IEEE Microwave and Wireless Components Letters</a:t>
            </a:r>
            <a:r>
              <a:rPr lang="en-US" altLang="ko-KR" sz="1400" dirty="0"/>
              <a:t> 30.8 (2020): 814-817</a:t>
            </a:r>
            <a:r>
              <a:rPr lang="en-US" altLang="ko-KR" sz="1400" dirty="0" smtClean="0"/>
              <a:t>.</a:t>
            </a:r>
          </a:p>
          <a:p>
            <a:pPr latinLnBrk="0">
              <a:lnSpc>
                <a:spcPct val="150000"/>
              </a:lnSpc>
            </a:pPr>
            <a:endParaRPr lang="ko-KR" altLang="ko-KR" sz="800" kern="100" dirty="0">
              <a:latin typeface="+mn-ea"/>
              <a:cs typeface="Times New Roman" panose="02020603050405020304" pitchFamily="18" charset="0"/>
            </a:endParaRPr>
          </a:p>
          <a:p>
            <a:pPr marL="324000" indent="-457200">
              <a:lnSpc>
                <a:spcPct val="150000"/>
              </a:lnSpc>
              <a:buAutoNum type="arabicPeriod" startAt="4"/>
            </a:pPr>
            <a:r>
              <a:rPr lang="en-US" altLang="ko-KR" sz="1400" dirty="0" smtClean="0"/>
              <a:t>Esteban</a:t>
            </a:r>
            <a:r>
              <a:rPr lang="en-US" altLang="ko-KR" sz="1400" dirty="0"/>
              <a:t>, Bryan, et al. "Development of mutual inductance formula for misaligned planar circular spiral coils." </a:t>
            </a:r>
            <a:r>
              <a:rPr lang="en-US" altLang="ko-KR" sz="1400" i="1" dirty="0"/>
              <a:t>2015 IEEE Energy Conversion Congress and Exposition (ECCE)</a:t>
            </a:r>
            <a:r>
              <a:rPr lang="en-US" altLang="ko-KR" sz="1400" dirty="0"/>
              <a:t>. IEEE, 2015</a:t>
            </a:r>
            <a:r>
              <a:rPr lang="en-US" altLang="ko-KR" sz="1400" dirty="0" smtClean="0"/>
              <a:t>.</a:t>
            </a:r>
          </a:p>
          <a:p>
            <a:pPr marL="324000" indent="-457200">
              <a:lnSpc>
                <a:spcPct val="150000"/>
              </a:lnSpc>
              <a:buAutoNum type="arabicPeriod" startAt="4"/>
            </a:pPr>
            <a:endParaRPr lang="en-US" altLang="ko-KR" sz="1400" dirty="0"/>
          </a:p>
          <a:p>
            <a:pPr marL="324000" indent="-457200">
              <a:lnSpc>
                <a:spcPct val="150000"/>
              </a:lnSpc>
              <a:buAutoNum type="arabicPeriod" startAt="4"/>
            </a:pPr>
            <a:r>
              <a:rPr lang="en-US" altLang="ko-KR" sz="1400" dirty="0">
                <a:hlinkClick r:id="rId2"/>
              </a:rPr>
              <a:t>https://</a:t>
            </a:r>
            <a:r>
              <a:rPr lang="en-US" altLang="ko-KR" sz="1400" dirty="0" smtClean="0">
                <a:hlinkClick r:id="rId2"/>
              </a:rPr>
              <a:t>electriceng.tistory.com/413</a:t>
            </a:r>
            <a:endParaRPr lang="en-US" altLang="ko-KR" sz="1400" dirty="0" smtClean="0"/>
          </a:p>
          <a:p>
            <a:pPr marL="324000" indent="-457200">
              <a:lnSpc>
                <a:spcPct val="150000"/>
              </a:lnSpc>
              <a:buAutoNum type="arabicPeriod" startAt="4"/>
            </a:pPr>
            <a:endParaRPr lang="en-US" altLang="ko-KR" sz="1400" dirty="0"/>
          </a:p>
          <a:p>
            <a:pPr marL="324000" indent="-457200">
              <a:lnSpc>
                <a:spcPct val="150000"/>
              </a:lnSpc>
              <a:buAutoNum type="arabicPeriod" startAt="4"/>
            </a:pPr>
            <a:r>
              <a:rPr lang="en-US" altLang="ko-KR" sz="1400" dirty="0"/>
              <a:t>. https://</a:t>
            </a:r>
            <a:r>
              <a:rPr lang="en-US" altLang="ko-KR" sz="1400" dirty="0" smtClean="0"/>
              <a:t>m.blog.naver.com/ann_arbor/221358803479</a:t>
            </a:r>
          </a:p>
        </p:txBody>
      </p:sp>
    </p:spTree>
    <p:extLst>
      <p:ext uri="{BB962C8B-B14F-4D97-AF65-F5344CB8AC3E}">
        <p14:creationId xmlns:p14="http://schemas.microsoft.com/office/powerpoint/2010/main" val="252509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1.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852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</a:rPr>
              <a:t>프로젝트 개요 및 목표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프로젝트 개요 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65" y="2047725"/>
            <a:ext cx="4728358" cy="27496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77" y="1897112"/>
            <a:ext cx="4469523" cy="303539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1061630" y="1714236"/>
            <a:ext cx="2050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단일 무선 전력 전송 시스템</a:t>
            </a:r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6751148" y="1714236"/>
            <a:ext cx="2050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다중 무선 전력 전송 시스템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10926" y="5255326"/>
            <a:ext cx="1077014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3000"/>
              </a:lnSpc>
            </a:pPr>
            <a:r>
              <a:rPr lang="ko-KR" altLang="en-US" sz="1600" dirty="0" smtClean="0"/>
              <a:t>예비 </a:t>
            </a:r>
            <a:r>
              <a:rPr lang="ko-KR" altLang="en-US" sz="1600" dirty="0" err="1" smtClean="0"/>
              <a:t>캡스톤</a:t>
            </a:r>
            <a:r>
              <a:rPr lang="ko-KR" altLang="en-US" sz="1600" dirty="0" smtClean="0"/>
              <a:t> 때 수행하였던 단일 무선 전력 전송 시스템에서 확장하여 수신 코일이 </a:t>
            </a:r>
            <a:r>
              <a:rPr lang="en-US" altLang="ko-KR" sz="1600" dirty="0" smtClean="0"/>
              <a:t>shifted</a:t>
            </a:r>
            <a:r>
              <a:rPr lang="ko-KR" altLang="en-US" sz="1600" dirty="0" smtClean="0"/>
              <a:t>된 코일 여러 개인  다중 무선 전력 전송 시스템으로 개념을 </a:t>
            </a:r>
            <a:r>
              <a:rPr lang="ko-KR" altLang="en-US" sz="1600" dirty="0" smtClean="0"/>
              <a:t>확장하며 다중 무선 전력 전송 시스템으로 확장함에 따라 수신 코일의 개수가 증가하여 코일 간의 </a:t>
            </a:r>
            <a:r>
              <a:rPr lang="en-US" altLang="ko-KR" sz="1600" dirty="0" smtClean="0"/>
              <a:t>Self </a:t>
            </a:r>
            <a:r>
              <a:rPr lang="ko-KR" altLang="en-US" sz="1600" dirty="0" smtClean="0"/>
              <a:t>인덕턴스 </a:t>
            </a:r>
            <a:r>
              <a:rPr lang="ko-KR" altLang="en-US" sz="1600" dirty="0" smtClean="0"/>
              <a:t>및 상호 인덕턴스</a:t>
            </a:r>
            <a:r>
              <a:rPr lang="ko-KR" altLang="en-US" sz="1600" dirty="0" smtClean="0"/>
              <a:t> 추출과 분석이 중요하다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sp>
        <p:nvSpPr>
          <p:cNvPr id="14" name="오른쪽 화살표 13"/>
          <p:cNvSpPr/>
          <p:nvPr/>
        </p:nvSpPr>
        <p:spPr>
          <a:xfrm>
            <a:off x="5612692" y="3185936"/>
            <a:ext cx="688515" cy="275934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86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0"/>
            <a:ext cx="2438400" cy="1606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0"/>
            <a:ext cx="2438400" cy="1606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655" y="304800"/>
            <a:ext cx="737235" cy="338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1.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720" y="320040"/>
            <a:ext cx="485267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</a:rPr>
              <a:t>프로젝트 개요 및 목표</a:t>
            </a:r>
            <a:r>
              <a:rPr lang="en-US" altLang="ko-KR" sz="3600" dirty="0" smtClean="0">
                <a:solidFill>
                  <a:schemeClr val="accent2"/>
                </a:solidFill>
              </a:rPr>
              <a:t> 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720" y="1097280"/>
            <a:ext cx="11130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720" y="1123315"/>
            <a:ext cx="10050780" cy="338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프로젝트 목표 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798830" y="5394960"/>
            <a:ext cx="10770235" cy="124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ts val="3000"/>
              </a:lnSpc>
            </a:pPr>
            <a:r>
              <a:rPr lang="ko-KR" altLang="en-US" sz="1600" dirty="0" smtClean="0"/>
              <a:t>다중 무선 전력 전송 시스템의 </a:t>
            </a:r>
            <a:r>
              <a:rPr lang="en-US" altLang="ko-KR" sz="1600" dirty="0" smtClean="0"/>
              <a:t>self </a:t>
            </a:r>
            <a:r>
              <a:rPr lang="ko-KR" altLang="en-US" sz="1600" dirty="0" smtClean="0"/>
              <a:t>인덕턴스와 상호 인덕턴스의 </a:t>
            </a:r>
            <a:r>
              <a:rPr lang="en-US" altLang="ko-KR" sz="1600" dirty="0" smtClean="0"/>
              <a:t>Analytic Model</a:t>
            </a:r>
            <a:r>
              <a:rPr lang="ko-KR" altLang="en-US" sz="1600" dirty="0" smtClean="0"/>
              <a:t>을 분석하여 </a:t>
            </a:r>
            <a:r>
              <a:rPr lang="en-US" altLang="ko-KR" sz="1600" dirty="0" err="1" smtClean="0"/>
              <a:t>Pspice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시뮬레이션을 수행한 후에 측정 및 검증을 하여 시뮬레이션 수행 결과와 실제 측정 결과와의 정합성을 확보하고 다음 다중 무선 전력 전송 시스템을 설계할 때의 정확도를 증가시키는 것이 목표이다</a:t>
            </a:r>
            <a:r>
              <a:rPr lang="en-US" altLang="ko-KR" sz="1600" dirty="0" smtClean="0"/>
              <a:t>.</a:t>
            </a:r>
            <a:endParaRPr lang="ko-KR" altLang="ko-KR" sz="1600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26110" y="2490470"/>
            <a:ext cx="1304925" cy="5886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Analytic Model </a:t>
            </a:r>
            <a:r>
              <a:rPr lang="ko-KR" altLang="en-US" sz="1200" dirty="0" smtClean="0"/>
              <a:t>분석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2124075" y="2490470"/>
            <a:ext cx="1448435" cy="5886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Pspice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시뮬레이션 수행</a:t>
            </a:r>
            <a:endParaRPr lang="ko-KR" altLang="en-US" sz="12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3736340" y="2490470"/>
            <a:ext cx="1126490" cy="588645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측정 및 검증</a:t>
            </a:r>
            <a:endParaRPr lang="ko-KR" altLang="en-US" sz="1200" dirty="0"/>
          </a:p>
        </p:txBody>
      </p:sp>
      <p:cxnSp>
        <p:nvCxnSpPr>
          <p:cNvPr id="66" name="직선 화살표 연결선 65"/>
          <p:cNvCxnSpPr>
            <a:stCxn id="51" idx="3"/>
            <a:endCxn id="52" idx="1"/>
          </p:cNvCxnSpPr>
          <p:nvPr/>
        </p:nvCxnSpPr>
        <p:spPr>
          <a:xfrm>
            <a:off x="1931035" y="2785110"/>
            <a:ext cx="1924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52" idx="3"/>
            <a:endCxn id="53" idx="1"/>
          </p:cNvCxnSpPr>
          <p:nvPr/>
        </p:nvCxnSpPr>
        <p:spPr>
          <a:xfrm flipV="1">
            <a:off x="3572510" y="2785110"/>
            <a:ext cx="16383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626110" y="1796415"/>
            <a:ext cx="240157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다중 무선 전력 전송 시스템 수행</a:t>
            </a:r>
            <a:endParaRPr lang="ko-KR" altLang="en-US" dirty="0"/>
          </a:p>
        </p:txBody>
      </p:sp>
      <p:sp>
        <p:nvSpPr>
          <p:cNvPr id="72" name="직사각형 71"/>
          <p:cNvSpPr/>
          <p:nvPr/>
        </p:nvSpPr>
        <p:spPr>
          <a:xfrm>
            <a:off x="5340350" y="1851025"/>
            <a:ext cx="3257550" cy="2768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다중 무선 전력 전송 시스템 블록 </a:t>
            </a:r>
            <a:r>
              <a:rPr lang="ko-KR" altLang="en-US" sz="1200" dirty="0" err="1" smtClean="0"/>
              <a:t>다이어</a:t>
            </a:r>
            <a:r>
              <a:rPr lang="ko-KR" altLang="en-US" sz="1200" dirty="0" smtClean="0"/>
              <a:t> 그램</a:t>
            </a:r>
            <a:endParaRPr lang="ko-KR" altLang="en-US" dirty="0"/>
          </a:p>
        </p:txBody>
      </p:sp>
      <p:sp>
        <p:nvSpPr>
          <p:cNvPr id="73" name="TextBox 72"/>
          <p:cNvSpPr txBox="1">
            <a:spLocks/>
          </p:cNvSpPr>
          <p:nvPr/>
        </p:nvSpPr>
        <p:spPr>
          <a:xfrm rot="0">
            <a:off x="7381240" y="2473960"/>
            <a:ext cx="136144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ko-KR" altLang="en-US" sz="1200"/>
              <a:t>무선 전력 송신</a:t>
            </a:r>
            <a:endParaRPr lang="ko-KR" altLang="en-US" sz="1200"/>
          </a:p>
        </p:txBody>
      </p:sp>
      <p:sp>
        <p:nvSpPr>
          <p:cNvPr id="74" name="TextBox 73"/>
          <p:cNvSpPr txBox="1">
            <a:spLocks/>
          </p:cNvSpPr>
          <p:nvPr/>
        </p:nvSpPr>
        <p:spPr>
          <a:xfrm rot="0">
            <a:off x="9843135" y="2451100"/>
            <a:ext cx="1413510" cy="2774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     </a:t>
            </a:r>
            <a:r>
              <a:rPr lang="ko-KR" altLang="en-US" sz="1200"/>
              <a:t>직류로 변환</a:t>
            </a:r>
            <a:endParaRPr lang="ko-KR" altLang="en-US" sz="1200"/>
          </a:p>
        </p:txBody>
      </p:sp>
      <p:sp>
        <p:nvSpPr>
          <p:cNvPr id="75" name="TextBox 74"/>
          <p:cNvSpPr txBox="1">
            <a:spLocks/>
          </p:cNvSpPr>
          <p:nvPr/>
        </p:nvSpPr>
        <p:spPr>
          <a:xfrm rot="0">
            <a:off x="5793740" y="3295650"/>
            <a:ext cx="1539240" cy="27686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latinLnBrk="0">
              <a:buFontTx/>
              <a:buNone/>
            </a:pPr>
            <a:r>
              <a:rPr lang="en-US" altLang="ko-KR" sz="1200"/>
              <a:t>    </a:t>
            </a:r>
            <a:r>
              <a:rPr lang="ko-KR" altLang="en-US" sz="1200"/>
              <a:t>교류로 변환</a:t>
            </a:r>
            <a:endParaRPr lang="ko-KR" altLang="en-US" sz="120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5299075" y="3688715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인버터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99" name="직선 연결선 98"/>
          <p:cNvCxnSpPr/>
          <p:nvPr/>
        </p:nvCxnSpPr>
        <p:spPr>
          <a:xfrm flipH="1">
            <a:off x="8604250" y="4258310"/>
            <a:ext cx="7620" cy="177165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/>
          <p:cNvSpPr/>
          <p:nvPr/>
        </p:nvSpPr>
        <p:spPr>
          <a:xfrm>
            <a:off x="6668135" y="3684905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Tx</a:t>
            </a:r>
            <a:r>
              <a:rPr lang="en-US" altLang="ko-KR" sz="1200" dirty="0" smtClean="0">
                <a:solidFill>
                  <a:schemeClr val="tx1"/>
                </a:solidFill>
              </a:rPr>
              <a:t> coil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8081010" y="2847975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Rx coil 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9410065" y="2851150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회로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10738485" y="2851150"/>
            <a:ext cx="1072515" cy="453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DC load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8061325" y="3686810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Rx coil 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9390380" y="3686810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정류 회로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10719435" y="3686810"/>
            <a:ext cx="1072515" cy="453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DC load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8068945" y="4541520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Rx coil 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0" name="직선 연결선 149"/>
          <p:cNvCxnSpPr/>
          <p:nvPr/>
        </p:nvCxnSpPr>
        <p:spPr>
          <a:xfrm flipH="1">
            <a:off x="9925685" y="4258310"/>
            <a:ext cx="7620" cy="177165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모서리가 둥근 직사각형 150"/>
          <p:cNvSpPr/>
          <p:nvPr/>
        </p:nvSpPr>
        <p:spPr>
          <a:xfrm>
            <a:off x="9410065" y="4541520"/>
            <a:ext cx="1072515" cy="453390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정류 회로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10719435" y="4541520"/>
            <a:ext cx="1072515" cy="453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DC load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3" name="직선 연결선 152"/>
          <p:cNvCxnSpPr/>
          <p:nvPr/>
        </p:nvCxnSpPr>
        <p:spPr>
          <a:xfrm flipH="1">
            <a:off x="11243310" y="4258310"/>
            <a:ext cx="7620" cy="177165"/>
          </a:xfrm>
          <a:prstGeom prst="line">
            <a:avLst/>
          </a:prstGeom>
          <a:ln w="222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모서리가 둥근 직사각형 153"/>
          <p:cNvSpPr/>
          <p:nvPr/>
        </p:nvSpPr>
        <p:spPr>
          <a:xfrm>
            <a:off x="5299075" y="4541520"/>
            <a:ext cx="1072515" cy="4533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DC Source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56" name="직선 화살표 연결선 155"/>
          <p:cNvCxnSpPr>
            <a:stCxn id="154" idx="0"/>
            <a:endCxn id="77" idx="2"/>
          </p:cNvCxnSpPr>
          <p:nvPr/>
        </p:nvCxnSpPr>
        <p:spPr>
          <a:xfrm flipV="1">
            <a:off x="5835650" y="4142105"/>
            <a:ext cx="0" cy="4000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77" idx="3"/>
            <a:endCxn id="141" idx="1"/>
          </p:cNvCxnSpPr>
          <p:nvPr/>
        </p:nvCxnSpPr>
        <p:spPr>
          <a:xfrm flipV="1">
            <a:off x="6372225" y="3911600"/>
            <a:ext cx="296545" cy="38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41" idx="3"/>
            <a:endCxn id="145" idx="1"/>
          </p:cNvCxnSpPr>
          <p:nvPr/>
        </p:nvCxnSpPr>
        <p:spPr>
          <a:xfrm>
            <a:off x="7741285" y="3911600"/>
            <a:ext cx="320675" cy="19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stCxn id="145" idx="3"/>
            <a:endCxn id="146" idx="1"/>
          </p:cNvCxnSpPr>
          <p:nvPr/>
        </p:nvCxnSpPr>
        <p:spPr>
          <a:xfrm flipV="1">
            <a:off x="9134475" y="3913505"/>
            <a:ext cx="2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141" idx="2"/>
            <a:endCxn id="148" idx="1"/>
          </p:cNvCxnSpPr>
          <p:nvPr/>
        </p:nvCxnSpPr>
        <p:spPr>
          <a:xfrm rot="16200000" flipH="1">
            <a:off x="7321550" y="4021455"/>
            <a:ext cx="630555" cy="8642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141" idx="0"/>
            <a:endCxn id="142" idx="1"/>
          </p:cNvCxnSpPr>
          <p:nvPr/>
        </p:nvCxnSpPr>
        <p:spPr>
          <a:xfrm rot="5400000" flipH="1" flipV="1">
            <a:off x="7338060" y="2941320"/>
            <a:ext cx="610235" cy="87630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/>
          <p:cNvCxnSpPr>
            <a:stCxn id="142" idx="3"/>
            <a:endCxn id="143" idx="1"/>
          </p:cNvCxnSpPr>
          <p:nvPr/>
        </p:nvCxnSpPr>
        <p:spPr>
          <a:xfrm>
            <a:off x="9154160" y="3074670"/>
            <a:ext cx="255905" cy="3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/>
          <p:cNvCxnSpPr>
            <a:stCxn id="148" idx="3"/>
            <a:endCxn id="151" idx="1"/>
          </p:cNvCxnSpPr>
          <p:nvPr/>
        </p:nvCxnSpPr>
        <p:spPr>
          <a:xfrm flipV="1">
            <a:off x="9141460" y="4768215"/>
            <a:ext cx="2686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143" idx="3"/>
            <a:endCxn id="144" idx="1"/>
          </p:cNvCxnSpPr>
          <p:nvPr/>
        </p:nvCxnSpPr>
        <p:spPr>
          <a:xfrm>
            <a:off x="10482580" y="3077845"/>
            <a:ext cx="2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/>
          <p:cNvCxnSpPr>
            <a:stCxn id="146" idx="3"/>
            <a:endCxn id="147" idx="1"/>
          </p:cNvCxnSpPr>
          <p:nvPr/>
        </p:nvCxnSpPr>
        <p:spPr>
          <a:xfrm flipV="1">
            <a:off x="10462895" y="3913505"/>
            <a:ext cx="2559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51" idx="3"/>
            <a:endCxn id="152" idx="1"/>
          </p:cNvCxnSpPr>
          <p:nvPr/>
        </p:nvCxnSpPr>
        <p:spPr>
          <a:xfrm>
            <a:off x="10482580" y="4768215"/>
            <a:ext cx="2362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0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9235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Self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인덕턴스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2" name="그림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61630" y="1850522"/>
            <a:ext cx="3903928" cy="18427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5942688" y="1706820"/>
                <a:ext cx="6096000" cy="149079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endParaRPr lang="en-US" altLang="ko-KR" sz="1200" kern="100" dirty="0" smtClean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200" kern="100" dirty="0" smtClean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송신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코일 규격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(15uH)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20cm,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20.13cm,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권수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(N): 6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회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직경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(w): 1mm, Wire Length(WL): 3.78m 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수신 코일 규격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(15uH)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10cm,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10.17cm,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권수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(N): 8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회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직경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(w): 1mm, Wire Length(WL): 2.53m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688" y="1706820"/>
                <a:ext cx="6096000" cy="1490793"/>
              </a:xfrm>
              <a:prstGeom prst="rect">
                <a:avLst/>
              </a:prstGeom>
              <a:blipFill>
                <a:blip r:embed="rId3"/>
                <a:stretch>
                  <a:fillRect l="-100" b="-8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146243" y="4465217"/>
                <a:ext cx="2167966" cy="4494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0.2013+0.2</m:t>
                              </m:r>
                            </m:e>
                          </m:d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0.2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3" y="4465217"/>
                <a:ext cx="2167966" cy="449482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146243" y="4914699"/>
                <a:ext cx="2113143" cy="476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1200" smtClean="0">
                          <a:latin typeface="Cambria Math" panose="02040503050406030204" pitchFamily="18" charset="0"/>
                        </a:rPr>
                        <m:t>ρ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0.1017−0.1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0.1017+0.1</m:t>
                              </m:r>
                            </m:e>
                          </m:d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0.008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243" y="4914699"/>
                <a:ext cx="2113143" cy="4767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942688" y="3994644"/>
            <a:ext cx="226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송신 코일의  </a:t>
            </a:r>
            <a:r>
              <a:rPr lang="en-US" altLang="ko-KR" sz="1200" dirty="0" smtClean="0"/>
              <a:t>self </a:t>
            </a:r>
            <a:r>
              <a:rPr lang="ko-KR" altLang="en-US" sz="1200" dirty="0" smtClean="0"/>
              <a:t>인덕턴스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691675" y="4274539"/>
                <a:ext cx="4589931" cy="444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ko-KR" altLang="en-US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ko-KR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∗6</m:t>
                          </m:r>
                        </m:e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∗0.2∗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2.46</m:t>
                                  </m:r>
                                </m:num>
                                <m:den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0.003</m:t>
                                  </m:r>
                                </m:den>
                              </m:f>
                            </m:e>
                          </m:fun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+0.2∗</m:t>
                          </m:r>
                          <m:sSup>
                            <m:s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0.003</m:t>
                              </m:r>
                            </m:e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=24.15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uH</m:t>
                      </m:r>
                    </m:oMath>
                  </m:oMathPara>
                </a14:m>
                <a:endParaRPr lang="ko-KR" altLang="en-US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675" y="4274539"/>
                <a:ext cx="4589931" cy="444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942688" y="4719028"/>
            <a:ext cx="22680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수신 코일의  </a:t>
            </a:r>
            <a:r>
              <a:rPr lang="en-US" altLang="ko-KR" sz="1200" dirty="0" smtClean="0"/>
              <a:t>self </a:t>
            </a:r>
            <a:r>
              <a:rPr lang="ko-KR" altLang="en-US" sz="1200" dirty="0" smtClean="0"/>
              <a:t>인덕턴스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4938640" y="4965167"/>
                <a:ext cx="6096000" cy="4441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ko-KR" altLang="en-US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𝜋</m:t>
                      </m:r>
                      <m:r>
                        <a:rPr lang="en-US" altLang="ko-KR" sz="1200" i="1" kern="100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ko-KR" sz="1200" i="1" kern="1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−7</m:t>
                          </m:r>
                        </m:sup>
                      </m:sSup>
                      <m:sSup>
                        <m:sSup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∗8</m:t>
                          </m:r>
                        </m:e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∗0.1∗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2.46</m:t>
                                  </m:r>
                                </m:num>
                                <m:den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0.008</m:t>
                                  </m:r>
                                </m:den>
                              </m:f>
                            </m:e>
                          </m:fun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+0.2∗</m:t>
                          </m:r>
                          <m:sSup>
                            <m:s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0.008</m:t>
                              </m:r>
                            </m:e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=18.32</m:t>
                      </m:r>
                      <m:r>
                        <m:rPr>
                          <m:sty m:val="p"/>
                        </m:rPr>
                        <a:rPr lang="ko-KR" altLang="en-US" sz="1200" i="0">
                          <a:latin typeface="Cambria Math" panose="02040503050406030204" pitchFamily="18" charset="0"/>
                        </a:rPr>
                        <m:t>uH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2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640" y="4965167"/>
                <a:ext cx="6096000" cy="444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5942688" y="5631156"/>
            <a:ext cx="3487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&gt;&gt; </a:t>
            </a:r>
            <a:r>
              <a:rPr lang="ko-KR" altLang="en-US" sz="1200" dirty="0" smtClean="0"/>
              <a:t>코일의 권수를 조절하여 인덕턴스를 낮춘다</a:t>
            </a:r>
            <a:r>
              <a:rPr lang="en-US" altLang="ko-KR" sz="1200" dirty="0" smtClean="0"/>
              <a:t>.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1180776" y="3988788"/>
                <a:ext cx="3887282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Self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𝑖𝑛𝑑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uctance</m:t>
                      </m:r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2.46</m:t>
                                  </m:r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fun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+0.2∗</m:t>
                          </m:r>
                          <m:sSup>
                            <m:s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776" y="3988788"/>
                <a:ext cx="3887282" cy="5032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/>
          <p:cNvSpPr/>
          <p:nvPr/>
        </p:nvSpPr>
        <p:spPr>
          <a:xfrm>
            <a:off x="6399888" y="6486254"/>
            <a:ext cx="579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900" dirty="0" smtClean="0">
                <a:latin typeface="+mn-ea"/>
              </a:rPr>
              <a:t>참고자료</a:t>
            </a:r>
            <a:r>
              <a:rPr lang="en-US" altLang="ko-KR" sz="900" dirty="0" smtClean="0">
                <a:latin typeface="+mn-ea"/>
              </a:rPr>
              <a:t>: 1</a:t>
            </a:r>
            <a:r>
              <a:rPr lang="en-US" altLang="ko-KR" sz="900" dirty="0">
                <a:latin typeface="+mn-ea"/>
              </a:rPr>
              <a:t>. </a:t>
            </a:r>
            <a:r>
              <a:rPr lang="en-US" altLang="ko-KR" sz="900" dirty="0" err="1"/>
              <a:t>Frania</a:t>
            </a:r>
            <a:r>
              <a:rPr lang="en-US" altLang="ko-KR" sz="900" dirty="0"/>
              <a:t>, </a:t>
            </a:r>
            <a:r>
              <a:rPr lang="en-US" altLang="ko-KR" sz="900" dirty="0" err="1"/>
              <a:t>Krystian</a:t>
            </a:r>
            <a:r>
              <a:rPr lang="en-US" altLang="ko-KR" sz="900" dirty="0"/>
              <a:t>, </a:t>
            </a:r>
            <a:r>
              <a:rPr lang="en-US" altLang="ko-KR" sz="900" dirty="0" err="1"/>
              <a:t>Zbigniew</a:t>
            </a:r>
            <a:r>
              <a:rPr lang="en-US" altLang="ko-KR" sz="900" dirty="0"/>
              <a:t> </a:t>
            </a:r>
            <a:r>
              <a:rPr lang="en-US" altLang="ko-KR" sz="900" dirty="0" err="1"/>
              <a:t>Kaczmarczyk</a:t>
            </a:r>
            <a:r>
              <a:rPr lang="en-US" altLang="ko-KR" sz="900" dirty="0"/>
              <a:t>, and Krzysztof </a:t>
            </a:r>
            <a:r>
              <a:rPr lang="en-US" altLang="ko-KR" sz="900" dirty="0" err="1"/>
              <a:t>Bodzek</a:t>
            </a:r>
            <a:r>
              <a:rPr lang="en-US" altLang="ko-KR" sz="900" dirty="0"/>
              <a:t>. "Design Method for Multi-Coil </a:t>
            </a:r>
            <a:r>
              <a:rPr lang="en-US" altLang="ko-KR" sz="900" dirty="0" smtClean="0"/>
              <a:t>Wireless</a:t>
            </a:r>
          </a:p>
          <a:p>
            <a:pPr latinLnBrk="0"/>
            <a:r>
              <a:rPr lang="en-US" altLang="ko-KR" sz="900" dirty="0" smtClean="0"/>
              <a:t>                    Power Transfer Systems." </a:t>
            </a:r>
            <a:r>
              <a:rPr lang="en-US" altLang="ko-KR" sz="900" i="1" dirty="0" smtClean="0"/>
              <a:t>2020 IEEE 29th International Symposium on Industrial Electronics (ISIE)</a:t>
            </a:r>
            <a:r>
              <a:rPr lang="en-US" altLang="ko-KR" sz="900" dirty="0" smtClean="0"/>
              <a:t>. IEEE, 2020.</a:t>
            </a:r>
            <a:endParaRPr lang="ko-KR" altLang="ko-KR" sz="900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72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S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elf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인덕턴스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1097280" y="1951780"/>
          <a:ext cx="5728335" cy="2712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64485">
                  <a:extLst>
                    <a:ext uri="{9D8B030D-6E8A-4147-A177-3AD203B41FA5}">
                      <a16:colId xmlns:a16="http://schemas.microsoft.com/office/drawing/2014/main" val="2582402887"/>
                    </a:ext>
                  </a:extLst>
                </a:gridCol>
                <a:gridCol w="2863850">
                  <a:extLst>
                    <a:ext uri="{9D8B030D-6E8A-4147-A177-3AD203B41FA5}">
                      <a16:colId xmlns:a16="http://schemas.microsoft.com/office/drawing/2014/main" val="3422618887"/>
                    </a:ext>
                  </a:extLst>
                </a:gridCol>
              </a:tblGrid>
              <a:tr h="23215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5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7821119"/>
                  </a:ext>
                </a:extLst>
              </a:tr>
              <a:tr h="984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송신 코일의 인덕턴스는 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15.68uH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저항은 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0.11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Ω이 측정 되었다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effectLst/>
                        </a:rPr>
                        <a:t>수신 코일의 인덕턴스는 </a:t>
                      </a:r>
                      <a:r>
                        <a:rPr lang="en-US" sz="1200" kern="100" dirty="0">
                          <a:effectLst/>
                        </a:rPr>
                        <a:t>15.64uH </a:t>
                      </a:r>
                      <a:r>
                        <a:rPr lang="ko-KR" sz="1200" kern="100" dirty="0">
                          <a:effectLst/>
                        </a:rPr>
                        <a:t>저항은 </a:t>
                      </a:r>
                      <a:r>
                        <a:rPr lang="en-US" sz="1200" kern="100" dirty="0">
                          <a:effectLst/>
                        </a:rPr>
                        <a:t>0.09</a:t>
                      </a:r>
                      <a:r>
                        <a:rPr lang="ko-KR" sz="1200" kern="100" dirty="0">
                          <a:effectLst/>
                        </a:rPr>
                        <a:t>Ω이 측정 되었다</a:t>
                      </a:r>
                      <a:r>
                        <a:rPr lang="en-US" sz="1200" kern="100" dirty="0">
                          <a:effectLst/>
                        </a:rPr>
                        <a:t>.</a:t>
                      </a:r>
                      <a:endParaRPr lang="ko-KR" sz="12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424239"/>
                  </a:ext>
                </a:extLst>
              </a:tr>
            </a:tbl>
          </a:graphicData>
        </a:graphic>
      </p:graphicFrame>
      <p:pic>
        <p:nvPicPr>
          <p:cNvPr id="61" name="그림 6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419" y="2037505"/>
            <a:ext cx="2705100" cy="2159635"/>
          </a:xfrm>
          <a:prstGeom prst="rect">
            <a:avLst/>
          </a:prstGeom>
        </p:spPr>
      </p:pic>
      <p:pic>
        <p:nvPicPr>
          <p:cNvPr id="62" name="그림 61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8443" y="2037505"/>
            <a:ext cx="2705100" cy="2159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직사각형 62"/>
              <p:cNvSpPr/>
              <p:nvPr/>
            </p:nvSpPr>
            <p:spPr>
              <a:xfrm>
                <a:off x="7315200" y="1964819"/>
                <a:ext cx="3994786" cy="1846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송신 코일 규격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(15uH)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20cm,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20.13cm,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권수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(N): 6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회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직경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(w): 1mm, Wire Length(WL): 3.78m 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수신 코일 규격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(15uH)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10cm,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200" i="1" kern="10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sz="12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: 10.17cm,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권수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(N): 8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회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, </a:t>
                </a:r>
                <a:r>
                  <a:rPr lang="ko-KR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직경</a:t>
                </a:r>
                <a:r>
                  <a:rPr lang="en-US" altLang="ko-KR" sz="1200" kern="100" dirty="0">
                    <a:latin typeface="맑은 고딕" panose="020B0503020000020004" pitchFamily="50" charset="-127"/>
                    <a:cs typeface="Times New Roman" panose="02020603050405020304" pitchFamily="18" charset="0"/>
                  </a:rPr>
                  <a:t>(w): 1mm, Wire Length(WL): 2.53m</a:t>
                </a:r>
                <a:endParaRPr lang="ko-KR" altLang="ko-KR" sz="1200" kern="100" dirty="0">
                  <a:latin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직사각형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1964819"/>
                <a:ext cx="3994786" cy="1846916"/>
              </a:xfrm>
              <a:prstGeom prst="rect">
                <a:avLst/>
              </a:prstGeom>
              <a:blipFill>
                <a:blip r:embed="rId4"/>
                <a:stretch>
                  <a:fillRect t="-3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직사각형 63"/>
              <p:cNvSpPr/>
              <p:nvPr/>
            </p:nvSpPr>
            <p:spPr>
              <a:xfrm>
                <a:off x="1097280" y="5322308"/>
                <a:ext cx="2636363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200" i="0">
                                      <a:latin typeface="Cambria Math" panose="02040503050406030204" pitchFamily="18" charset="0"/>
                                    </a:rPr>
                                    <m:t>2.46</m:t>
                                  </m:r>
                                </m:num>
                                <m:den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func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+0.2∗</m:t>
                          </m:r>
                          <m:sSup>
                            <m:sSup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4" name="직사각형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322308"/>
                <a:ext cx="2636363" cy="5032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직사각형 64"/>
          <p:cNvSpPr/>
          <p:nvPr/>
        </p:nvSpPr>
        <p:spPr>
          <a:xfrm>
            <a:off x="7315200" y="4679274"/>
            <a:ext cx="3271217" cy="15594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200" dirty="0" smtClean="0"/>
              <a:t>Self </a:t>
            </a:r>
            <a:r>
              <a:rPr lang="ko-KR" altLang="en-US" sz="1200" dirty="0" smtClean="0"/>
              <a:t>인덕턴스 </a:t>
            </a:r>
            <a:r>
              <a:rPr lang="en-US" altLang="ko-KR" sz="1200" dirty="0" smtClean="0"/>
              <a:t>Analytic Model</a:t>
            </a:r>
            <a:r>
              <a:rPr lang="ko-KR" altLang="en-US" sz="1200" dirty="0" smtClean="0"/>
              <a:t>을 통한 계산 결과</a:t>
            </a:r>
            <a:endParaRPr lang="en-US" altLang="ko-KR" sz="1200" dirty="0" smtClean="0"/>
          </a:p>
          <a:p>
            <a:pPr>
              <a:lnSpc>
                <a:spcPts val="2000"/>
              </a:lnSpc>
            </a:pPr>
            <a:r>
              <a:rPr lang="ko-KR" altLang="en-US" sz="1200" dirty="0" smtClean="0"/>
              <a:t>송신 코일</a:t>
            </a:r>
            <a:r>
              <a:rPr lang="en-US" altLang="ko-KR" sz="1200" dirty="0" smtClean="0"/>
              <a:t>: 24.15uH, </a:t>
            </a:r>
            <a:r>
              <a:rPr lang="ko-KR" altLang="en-US" sz="1200" dirty="0" smtClean="0"/>
              <a:t>수신 코일</a:t>
            </a:r>
            <a:r>
              <a:rPr lang="en-US" altLang="ko-KR" sz="1200" dirty="0" smtClean="0"/>
              <a:t>: 18.32uH</a:t>
            </a:r>
          </a:p>
          <a:p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pPr>
              <a:lnSpc>
                <a:spcPts val="2000"/>
              </a:lnSpc>
            </a:pPr>
            <a:r>
              <a:rPr lang="en-US" altLang="ko-KR" sz="1200" dirty="0" smtClean="0"/>
              <a:t>LCR</a:t>
            </a:r>
            <a:r>
              <a:rPr lang="ko-KR" altLang="en-US" sz="1200" dirty="0" smtClean="0"/>
              <a:t>미터기 측정결과</a:t>
            </a:r>
            <a:endParaRPr lang="en-US" altLang="ko-KR" sz="1200" dirty="0" smtClean="0"/>
          </a:p>
          <a:p>
            <a:pPr>
              <a:lnSpc>
                <a:spcPts val="2000"/>
              </a:lnSpc>
            </a:pPr>
            <a:r>
              <a:rPr lang="ko-KR" altLang="en-US" sz="1200" dirty="0" smtClean="0"/>
              <a:t>송신 코일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수신 코일</a:t>
            </a:r>
            <a:r>
              <a:rPr lang="en-US" altLang="ko-KR" sz="1200" dirty="0" smtClean="0"/>
              <a:t>: 20uH</a:t>
            </a:r>
          </a:p>
          <a:p>
            <a:pPr>
              <a:lnSpc>
                <a:spcPts val="2000"/>
              </a:lnSpc>
            </a:pPr>
            <a:r>
              <a:rPr lang="en-US" altLang="ko-KR" sz="1200" dirty="0" smtClean="0"/>
              <a:t>&gt;&gt; </a:t>
            </a:r>
            <a:r>
              <a:rPr lang="ko-KR" altLang="en-US" sz="1200" dirty="0" smtClean="0"/>
              <a:t>권수를 낮춰 </a:t>
            </a:r>
            <a:r>
              <a:rPr lang="en-US" altLang="ko-KR" sz="1200" dirty="0" smtClean="0"/>
              <a:t>15uH</a:t>
            </a:r>
            <a:r>
              <a:rPr lang="ko-KR" altLang="en-US" sz="1200" dirty="0" smtClean="0"/>
              <a:t>로 맞춘다</a:t>
            </a:r>
            <a:r>
              <a:rPr lang="en-US" altLang="ko-KR" sz="1200" dirty="0" smtClean="0"/>
              <a:t>.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1097280" y="5013007"/>
            <a:ext cx="26781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Self </a:t>
            </a:r>
            <a:r>
              <a:rPr lang="ko-KR" altLang="en-US" sz="1200" dirty="0" smtClean="0"/>
              <a:t>인덕턴스를 구하는 </a:t>
            </a:r>
            <a:r>
              <a:rPr lang="en-US" altLang="ko-KR" sz="1200" dirty="0" smtClean="0"/>
              <a:t>Analytic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57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8707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인덕턴스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03" y="1602979"/>
            <a:ext cx="445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1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err="1">
                <a:latin typeface="+mn-ea"/>
              </a:rPr>
              <a:t>테일러</a:t>
            </a:r>
            <a:r>
              <a:rPr lang="ko-KR" altLang="en-US" sz="1200" dirty="0">
                <a:latin typeface="+mn-ea"/>
              </a:rPr>
              <a:t> 전개를 응용한 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–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endParaRPr lang="ko-KR" altLang="en-US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203" y="4724632"/>
            <a:ext cx="411268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000"/>
              </a:lnSpc>
              <a:spcAft>
                <a:spcPts val="800"/>
              </a:spcAft>
            </a:pP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Grover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 공식 및 필라멘트 방법을 사용하여 연구되었다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400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9" name="그림 18"/>
          <p:cNvPicPr/>
          <p:nvPr/>
        </p:nvPicPr>
        <p:blipFill>
          <a:blip r:embed="rId2"/>
          <a:stretch>
            <a:fillRect/>
          </a:stretch>
        </p:blipFill>
        <p:spPr>
          <a:xfrm>
            <a:off x="617203" y="2192230"/>
            <a:ext cx="2735179" cy="24526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419664" y="5079902"/>
                <a:ext cx="6354679" cy="467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10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10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subSup"/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0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ko-KR" altLang="en-US" sz="1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nary>
                            <m:naryPr>
                              <m:limLoc m:val="subSup"/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ko-KR" alt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func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  <m:func>
                                            <m:funcPr>
                                              <m:ctrlP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−5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𝑟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</m:func>
                                              <m:func>
                                                <m:funcPr>
                                                  <m:ctrlP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ko-KR" altLang="en-US" sz="1000" i="0">
                                                      <a:latin typeface="Cambria Math" panose="02040503050406030204" pitchFamily="18" charset="0"/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r>
                                                    <a:rPr lang="ko-KR" altLang="en-US" sz="1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</m:func>
                                              <m:r>
                                                <a:rPr lang="ko-KR" altLang="en-US" sz="1000" i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ko-KR" altLang="en-US" sz="10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den>
                              </m:f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</m:nary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64" y="5079902"/>
                <a:ext cx="6354679" cy="467436"/>
              </a:xfrm>
              <a:prstGeom prst="rect">
                <a:avLst/>
              </a:prstGeom>
              <a:blipFill>
                <a:blip r:embed="rId3"/>
                <a:stretch>
                  <a:fillRect t="-131169" b="-1883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3521248" y="6422544"/>
            <a:ext cx="85443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900" dirty="0" smtClean="0">
                <a:latin typeface="+mn-ea"/>
              </a:rPr>
              <a:t>참고자료</a:t>
            </a:r>
            <a:r>
              <a:rPr lang="en-US" altLang="ko-KR" sz="900" dirty="0" smtClean="0">
                <a:latin typeface="+mn-ea"/>
              </a:rPr>
              <a:t>: </a:t>
            </a:r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en-US" altLang="ko-KR" sz="900" kern="100" dirty="0" smtClean="0">
                <a:latin typeface="+mn-ea"/>
                <a:cs typeface="Times New Roman" panose="02020603050405020304" pitchFamily="18" charset="0"/>
              </a:rPr>
              <a:t>. </a:t>
            </a:r>
            <a:r>
              <a:rPr lang="en-US" altLang="ko-KR" sz="900" dirty="0"/>
              <a:t>Zhang, Xian, et al. "Mutual inductance calculation for coils with misalignment in wireless power transfer." </a:t>
            </a:r>
            <a:r>
              <a:rPr lang="en-US" altLang="ko-KR" sz="900" i="1" dirty="0"/>
              <a:t>The Journal of Engineering</a:t>
            </a:r>
            <a:r>
              <a:rPr lang="en-US" altLang="ko-KR" sz="900" dirty="0"/>
              <a:t> 2019.16 (2019): 1041-1044</a:t>
            </a:r>
            <a:r>
              <a:rPr lang="en-US" altLang="ko-KR" sz="900" dirty="0" smtClean="0"/>
              <a:t>.</a:t>
            </a:r>
          </a:p>
          <a:p>
            <a:pPr latinLnBrk="0"/>
            <a:r>
              <a:rPr lang="en-US" altLang="ko-KR" sz="900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ko-KR" sz="900" kern="100" dirty="0" smtClean="0">
                <a:latin typeface="+mn-ea"/>
                <a:cs typeface="Times New Roman" panose="02020603050405020304" pitchFamily="18" charset="0"/>
              </a:rPr>
              <a:t>            </a:t>
            </a:r>
            <a:r>
              <a:rPr lang="en-US" altLang="ko-KR" sz="800" dirty="0" smtClean="0">
                <a:latin typeface="+mn-ea"/>
              </a:rPr>
              <a:t>2. </a:t>
            </a:r>
            <a:r>
              <a:rPr lang="en-US" altLang="ko-KR" sz="800" dirty="0"/>
              <a:t>Qian, </a:t>
            </a:r>
            <a:r>
              <a:rPr lang="en-US" altLang="ko-KR" sz="800" dirty="0" err="1"/>
              <a:t>Libo</a:t>
            </a:r>
            <a:r>
              <a:rPr lang="en-US" altLang="ko-KR" sz="800" dirty="0"/>
              <a:t>, et al. "Modeling of mutual inductance between two misalignment planar coils in wireless power transfer." </a:t>
            </a:r>
            <a:r>
              <a:rPr lang="en-US" altLang="ko-KR" sz="800" i="1" dirty="0"/>
              <a:t>IEEE Microwave and Wireless Components Letters</a:t>
            </a:r>
            <a:r>
              <a:rPr lang="en-US" altLang="ko-KR" sz="800" dirty="0"/>
              <a:t> 30.8 (2020): 814-817.</a:t>
            </a:r>
            <a:endParaRPr lang="ko-KR" altLang="ko-KR" sz="800" kern="100" dirty="0">
              <a:latin typeface="+mn-ea"/>
              <a:cs typeface="Times New Roman" panose="02020603050405020304" pitchFamily="18" charset="0"/>
            </a:endParaRPr>
          </a:p>
          <a:p>
            <a:pPr latinLnBrk="0"/>
            <a:endParaRPr lang="ko-KR" altLang="ko-KR" sz="200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74343" y="1629057"/>
            <a:ext cx="3979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+mn-ea"/>
              </a:rPr>
              <a:t>2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>
                <a:latin typeface="+mn-ea"/>
              </a:rPr>
              <a:t>축의 거리와 평면상의 거리를 </a:t>
            </a:r>
            <a:r>
              <a:rPr lang="ko-KR" altLang="en-US" sz="1200" dirty="0" smtClean="0">
                <a:latin typeface="+mn-ea"/>
              </a:rPr>
              <a:t>고려한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–</a:t>
            </a:r>
            <a:r>
              <a:rPr lang="ko-KR" altLang="en-US" sz="1200" dirty="0" err="1">
                <a:latin typeface="+mn-ea"/>
              </a:rPr>
              <a:t>Neumann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endParaRPr lang="ko-KR" altLang="en-US" sz="1200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23" name="그림 22"/>
          <p:cNvPicPr/>
          <p:nvPr/>
        </p:nvPicPr>
        <p:blipFill>
          <a:blip r:embed="rId4"/>
          <a:stretch>
            <a:fillRect/>
          </a:stretch>
        </p:blipFill>
        <p:spPr>
          <a:xfrm>
            <a:off x="6878002" y="2297026"/>
            <a:ext cx="2951798" cy="231934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774343" y="4616372"/>
            <a:ext cx="4228148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050" kern="0" dirty="0" smtClean="0">
                <a:latin typeface="Times-Roman"/>
                <a:cs typeface="Times-Roman"/>
              </a:rPr>
              <a:t>M</a:t>
            </a:r>
            <a:r>
              <a:rPr lang="en-US" altLang="ko-KR" sz="1050" kern="0" dirty="0">
                <a:latin typeface="Times-Roman"/>
                <a:cs typeface="Times-Roman"/>
              </a:rPr>
              <a:t>. Soma, D. C. Galbraith, and R. L. White, “Radio-frequency coils in implantable devices: Misalignment analysis and design procedure,” </a:t>
            </a:r>
            <a:r>
              <a:rPr lang="en-US" altLang="ko-KR" sz="1050" i="1" kern="0" dirty="0">
                <a:latin typeface="Times-Italic"/>
                <a:cs typeface="Times-Italic"/>
              </a:rPr>
              <a:t>IEEE Trans. Biomed. Eng.</a:t>
            </a:r>
            <a:r>
              <a:rPr lang="en-US" altLang="ko-KR" sz="1050" kern="0" dirty="0">
                <a:latin typeface="Times-Roman"/>
                <a:cs typeface="Times-Roman"/>
              </a:rPr>
              <a:t>, vols. BME–34, no. 4, pp. 276–282, Apr. 1987. </a:t>
            </a:r>
            <a:r>
              <a:rPr lang="ko-KR" altLang="ko-KR" sz="1200" kern="0" dirty="0">
                <a:latin typeface="Times-Roman"/>
                <a:cs typeface="Times-Roman"/>
              </a:rPr>
              <a:t>를</a:t>
            </a:r>
            <a:r>
              <a:rPr lang="ko-KR" altLang="ko-KR" sz="1200" kern="0" dirty="0">
                <a:ea typeface="Times-Roman"/>
                <a:cs typeface="Times-Roman"/>
              </a:rPr>
              <a:t> </a:t>
            </a:r>
            <a:r>
              <a:rPr lang="ko-KR" altLang="ko-KR" sz="1200" kern="0" dirty="0">
                <a:latin typeface="Times-Roman"/>
                <a:cs typeface="Times-Roman"/>
              </a:rPr>
              <a:t>참고하여</a:t>
            </a:r>
            <a:r>
              <a:rPr lang="ko-KR" altLang="ko-KR" sz="1200" kern="0" dirty="0">
                <a:ea typeface="Times-Roman"/>
                <a:cs typeface="Times-Roman"/>
              </a:rPr>
              <a:t> </a:t>
            </a:r>
            <a:r>
              <a:rPr lang="ko-KR" altLang="en-US" sz="1200" kern="0" dirty="0">
                <a:ea typeface="Times-Roman"/>
                <a:cs typeface="Times-Roman"/>
              </a:rPr>
              <a:t>연</a:t>
            </a:r>
            <a:r>
              <a:rPr lang="ko-KR" altLang="ko-KR" sz="1200" kern="0" dirty="0">
                <a:latin typeface="Times-Roman"/>
                <a:cs typeface="Times-Roman"/>
              </a:rPr>
              <a:t>구</a:t>
            </a:r>
            <a:r>
              <a:rPr lang="ko-KR" altLang="en-US" sz="1200" kern="0" dirty="0">
                <a:latin typeface="Times-Roman"/>
                <a:cs typeface="Times-Roman"/>
              </a:rPr>
              <a:t>되었</a:t>
            </a:r>
            <a:r>
              <a:rPr lang="ko-KR" altLang="ko-KR" sz="1200" kern="0" dirty="0">
                <a:latin typeface="Times-Roman"/>
                <a:cs typeface="Times-Roman"/>
              </a:rPr>
              <a:t>다</a:t>
            </a:r>
            <a:r>
              <a:rPr lang="en-US" altLang="ko-KR" sz="1200" kern="0" dirty="0">
                <a:latin typeface="Times-Roman"/>
                <a:cs typeface="Times-Roman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6626815" y="5782514"/>
                <a:ext cx="5438775" cy="404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9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900" i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ko-KR" altLang="en-US" sz="9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ko-KR" alt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num>
                            <m:den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num>
                            <m:den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den>
                          </m:f>
                          <m:d>
                            <m:d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105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𝛼𝛽</m:t>
                              </m:r>
                            </m:num>
                            <m:den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ko-KR" alt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χ</m:t>
                                  </m:r>
                                </m:e>
                                <m:sup>
                                  <m:r>
                                    <a:rPr lang="ko-KR" altLang="en-US" sz="9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ko-KR" altLang="en-US" sz="9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9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ko-KR" altLang="en-US" sz="900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ko-KR" altLang="en-US" sz="90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900" dirty="0"/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6815" y="5782514"/>
                <a:ext cx="5438775" cy="404854"/>
              </a:xfrm>
              <a:prstGeom prst="rect">
                <a:avLst/>
              </a:prstGeom>
              <a:blipFill>
                <a:blip r:embed="rId5"/>
                <a:stretch>
                  <a:fillRect b="-439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1.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45828" y="1203417"/>
            <a:ext cx="8707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인덕턴스 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1630" y="1663402"/>
            <a:ext cx="4258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1200" dirty="0">
                <a:latin typeface="+mn-ea"/>
              </a:rPr>
              <a:t>3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/>
              <a:t>백터</a:t>
            </a:r>
            <a:r>
              <a:rPr lang="ko-KR" altLang="en-US" sz="1200" dirty="0"/>
              <a:t> 자기장 </a:t>
            </a:r>
            <a:r>
              <a:rPr lang="ko-KR" altLang="en-US" sz="1200" dirty="0" err="1"/>
              <a:t>포텐셜</a:t>
            </a:r>
            <a:r>
              <a:rPr lang="ko-KR" altLang="en-US" sz="1200" dirty="0"/>
              <a:t> 관점에서 </a:t>
            </a:r>
            <a:r>
              <a:rPr lang="ko-KR" altLang="en-US" sz="1200" dirty="0" smtClean="0"/>
              <a:t>타원 적분을 활용한 상호 인덕턴스 계산 </a:t>
            </a:r>
            <a:r>
              <a:rPr lang="en-US" altLang="ko-KR" sz="1200" dirty="0">
                <a:latin typeface="+mn-ea"/>
              </a:rPr>
              <a:t>Analytic </a:t>
            </a:r>
            <a:r>
              <a:rPr lang="en-US" altLang="ko-KR" sz="1200" dirty="0" smtClean="0">
                <a:latin typeface="+mn-ea"/>
              </a:rPr>
              <a:t>Model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24" name="그림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148476" y="2158523"/>
            <a:ext cx="3788444" cy="2128152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1148476" y="4645533"/>
            <a:ext cx="41719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코일을</a:t>
            </a:r>
            <a:r>
              <a:rPr lang="en-US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z</a:t>
            </a:r>
            <a:r>
              <a:rPr lang="ko-KR" altLang="ko-KR" sz="1200" kern="1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축으로 내려보았을 때 교차점과 겹쳐지는 부분의 삼각형의 면적을 이용하여 </a:t>
            </a:r>
            <a:r>
              <a:rPr lang="ko-KR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ko-KR" altLang="en-US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한다</a:t>
            </a:r>
            <a:r>
              <a:rPr lang="en-US" altLang="ko-KR" sz="1200" kern="1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직사각형 25"/>
              <p:cNvSpPr/>
              <p:nvPr/>
            </p:nvSpPr>
            <p:spPr>
              <a:xfrm>
                <a:off x="1148476" y="5212438"/>
                <a:ext cx="1919885" cy="448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ko-KR" altLang="en-US" sz="10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ko-KR" altLang="en-US" sz="1000" i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ko-KR" altLang="en-US" sz="1000" i="0"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ko-KR" altLang="en-US" sz="1000" i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ko-KR" altLang="en-US" sz="1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ko-KR" altLang="en-US" sz="1000" i="0">
                          <a:latin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ko-KR" altLang="en-US" sz="10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ko-KR" altLang="en-US" sz="1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10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ko-KR" altLang="en-US" sz="1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ko-KR" altLang="en-US" sz="1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ko-KR" altLang="en-US" sz="1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ko-KR" altLang="en-US" sz="10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sz="10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r>
                                            <a:rPr lang="ko-KR" altLang="en-US" sz="1000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ko-KR" altLang="en-US" sz="10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1000" dirty="0"/>
              </a:p>
            </p:txBody>
          </p:sp>
        </mc:Choice>
        <mc:Fallback xmlns="">
          <p:sp>
            <p:nvSpPr>
              <p:cNvPr id="26" name="직사각형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76" y="5212438"/>
                <a:ext cx="1919885" cy="448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/>
          <p:cNvSpPr/>
          <p:nvPr/>
        </p:nvSpPr>
        <p:spPr>
          <a:xfrm>
            <a:off x="2707341" y="6557259"/>
            <a:ext cx="948465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/>
            <a:r>
              <a:rPr lang="ko-KR" altLang="en-US" sz="900" dirty="0" smtClean="0">
                <a:latin typeface="+mn-ea"/>
              </a:rPr>
              <a:t>참고자료</a:t>
            </a:r>
            <a:r>
              <a:rPr lang="en-US" altLang="ko-KR" sz="900" dirty="0" smtClean="0">
                <a:latin typeface="+mn-ea"/>
              </a:rPr>
              <a:t>: 1</a:t>
            </a:r>
            <a:r>
              <a:rPr lang="en-US" altLang="ko-KR" sz="900" dirty="0" smtClean="0">
                <a:latin typeface="+mn-ea"/>
                <a:cs typeface="Times New Roman" panose="02020603050405020304" pitchFamily="18" charset="0"/>
              </a:rPr>
              <a:t>. </a:t>
            </a:r>
            <a:r>
              <a:rPr lang="en-US" altLang="ko-KR" sz="900" dirty="0"/>
              <a:t>Esteban, Bryan, et al. "Development of mutual inductance formula for misaligned planar circular spiral coils." </a:t>
            </a:r>
            <a:r>
              <a:rPr lang="en-US" altLang="ko-KR" sz="900" i="1" dirty="0"/>
              <a:t>2015 IEEE Energy Conversion Congress and Exposition (ECCE)</a:t>
            </a:r>
            <a:r>
              <a:rPr lang="en-US" altLang="ko-KR" sz="900" dirty="0"/>
              <a:t>. IEEE, 2015.</a:t>
            </a:r>
            <a:endParaRPr lang="en-US" altLang="ko-KR" sz="900" dirty="0">
              <a:latin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0828"/>
              </p:ext>
            </p:extLst>
          </p:nvPr>
        </p:nvGraphicFramePr>
        <p:xfrm>
          <a:off x="5979778" y="2042245"/>
          <a:ext cx="4910544" cy="17068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19459">
                  <a:extLst>
                    <a:ext uri="{9D8B030D-6E8A-4147-A177-3AD203B41FA5}">
                      <a16:colId xmlns:a16="http://schemas.microsoft.com/office/drawing/2014/main" val="533258989"/>
                    </a:ext>
                  </a:extLst>
                </a:gridCol>
                <a:gridCol w="638224">
                  <a:extLst>
                    <a:ext uri="{9D8B030D-6E8A-4147-A177-3AD203B41FA5}">
                      <a16:colId xmlns:a16="http://schemas.microsoft.com/office/drawing/2014/main" val="480572575"/>
                    </a:ext>
                  </a:extLst>
                </a:gridCol>
                <a:gridCol w="638224">
                  <a:extLst>
                    <a:ext uri="{9D8B030D-6E8A-4147-A177-3AD203B41FA5}">
                      <a16:colId xmlns:a16="http://schemas.microsoft.com/office/drawing/2014/main" val="2941465215"/>
                    </a:ext>
                  </a:extLst>
                </a:gridCol>
                <a:gridCol w="638224">
                  <a:extLst>
                    <a:ext uri="{9D8B030D-6E8A-4147-A177-3AD203B41FA5}">
                      <a16:colId xmlns:a16="http://schemas.microsoft.com/office/drawing/2014/main" val="1878475393"/>
                    </a:ext>
                  </a:extLst>
                </a:gridCol>
                <a:gridCol w="638224">
                  <a:extLst>
                    <a:ext uri="{9D8B030D-6E8A-4147-A177-3AD203B41FA5}">
                      <a16:colId xmlns:a16="http://schemas.microsoft.com/office/drawing/2014/main" val="2970599935"/>
                    </a:ext>
                  </a:extLst>
                </a:gridCol>
                <a:gridCol w="638224">
                  <a:extLst>
                    <a:ext uri="{9D8B030D-6E8A-4147-A177-3AD203B41FA5}">
                      <a16:colId xmlns:a16="http://schemas.microsoft.com/office/drawing/2014/main" val="2377039475"/>
                    </a:ext>
                  </a:extLst>
                </a:gridCol>
                <a:gridCol w="799965">
                  <a:extLst>
                    <a:ext uri="{9D8B030D-6E8A-4147-A177-3AD203B41FA5}">
                      <a16:colId xmlns:a16="http://schemas.microsoft.com/office/drawing/2014/main" val="888753139"/>
                    </a:ext>
                  </a:extLst>
                </a:gridCol>
              </a:tblGrid>
              <a:tr h="28693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algn="l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1cm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2cm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3cm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4cm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+mn-ea"/>
                          <a:ea typeface="+mn-ea"/>
                        </a:rPr>
                        <a:t>5cm</a:t>
                      </a:r>
                      <a:endParaRPr lang="ko-KR" altLang="en-US" sz="11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+mn-ea"/>
                          <a:ea typeface="+mn-ea"/>
                        </a:rPr>
                        <a:t>Rx coil to Rx coil</a:t>
                      </a:r>
                      <a:endParaRPr lang="ko-KR" altLang="en-US" sz="90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1925668"/>
                  </a:ext>
                </a:extLst>
              </a:tr>
              <a:tr h="286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1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3.82uH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2.74uH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2.13uH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1.71uH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1.41uH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1.118uH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3800865"/>
                  </a:ext>
                </a:extLst>
              </a:tr>
              <a:tr h="286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2</a:t>
                      </a:r>
                      <a:endParaRPr lang="ko-KR" altLang="en-US" sz="11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5.4uH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5.6uH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5.8uH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6.2uH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1.142uH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007375"/>
                  </a:ext>
                </a:extLst>
              </a:tr>
              <a:tr h="2869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Analytic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Model 3</a:t>
                      </a:r>
                      <a:endParaRPr lang="ko-KR" altLang="en-US" sz="11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0.26uH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0.26uH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0.25uH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0.24uH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0.23uH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0.087uH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36863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5907568" y="1640369"/>
            <a:ext cx="3293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상호 인덕턴스를 모델을 이용하여 계산한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646AC5-930C-09BF-FF2B-592889BDE4A0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E1B0D3-D2F5-422C-5D8D-D53CB61EECD2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399DDE-A9EE-95AA-7AB7-797103DE7B58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5F618D-FE40-4EB5-C91D-559D9F4CD6A6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42A517F-2778-35D0-284F-E9121B86311F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261F17-947F-1EBD-97A5-5ADF6FACA4B7}"/>
              </a:ext>
            </a:extLst>
          </p:cNvPr>
          <p:cNvSpPr txBox="1"/>
          <p:nvPr/>
        </p:nvSpPr>
        <p:spPr>
          <a:xfrm>
            <a:off x="160421" y="304800"/>
            <a:ext cx="736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</a:t>
            </a:r>
            <a:r>
              <a:rPr lang="en-US" altLang="ko-KR" sz="1600" dirty="0" smtClean="0">
                <a:solidFill>
                  <a:schemeClr val="accent2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920E12-639F-3034-1663-1A170AC6EA68}"/>
              </a:ext>
            </a:extLst>
          </p:cNvPr>
          <p:cNvSpPr txBox="1"/>
          <p:nvPr/>
        </p:nvSpPr>
        <p:spPr>
          <a:xfrm>
            <a:off x="1061630" y="320188"/>
            <a:ext cx="4028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</a:rPr>
              <a:t>Analytic Model </a:t>
            </a:r>
            <a:r>
              <a:rPr lang="ko-KR" altLang="en-US" sz="3600" dirty="0" smtClean="0">
                <a:solidFill>
                  <a:schemeClr val="accent2"/>
                </a:solidFill>
              </a:rPr>
              <a:t>분석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C030E9B-A3D3-FAA5-BB81-841E6348B3F0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3C2E36-977E-335F-B67C-3349BEB88632}"/>
              </a:ext>
            </a:extLst>
          </p:cNvPr>
          <p:cNvSpPr txBox="1"/>
          <p:nvPr/>
        </p:nvSpPr>
        <p:spPr>
          <a:xfrm>
            <a:off x="1061630" y="1123079"/>
            <a:ext cx="10050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&gt;&gt;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상호 인덕턴스</a:t>
            </a:r>
            <a:r>
              <a:rPr lang="en-US" altLang="ko-KR" sz="1600" dirty="0" smtClean="0">
                <a:solidFill>
                  <a:schemeClr val="accent3">
                    <a:lumMod val="50000"/>
                  </a:schemeClr>
                </a:solidFill>
              </a:rPr>
              <a:t>: </a:t>
            </a:r>
            <a:r>
              <a:rPr lang="ko-KR" altLang="en-US" sz="1600" dirty="0" smtClean="0">
                <a:solidFill>
                  <a:schemeClr val="accent3">
                    <a:lumMod val="50000"/>
                  </a:schemeClr>
                </a:solidFill>
              </a:rPr>
              <a:t>송신 코일과 수신 코일 간의 상호 인덕턴스</a:t>
            </a:r>
            <a:endParaRPr lang="en-US" altLang="ko-KR" sz="1600" dirty="0">
              <a:solidFill>
                <a:schemeClr val="accent3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395257"/>
              </p:ext>
            </p:extLst>
          </p:nvPr>
        </p:nvGraphicFramePr>
        <p:xfrm>
          <a:off x="1452630" y="1674517"/>
          <a:ext cx="3561239" cy="2199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1239">
                  <a:extLst>
                    <a:ext uri="{9D8B030D-6E8A-4147-A177-3AD203B41FA5}">
                      <a16:colId xmlns:a16="http://schemas.microsoft.com/office/drawing/2014/main" val="4085111060"/>
                    </a:ext>
                  </a:extLst>
                </a:gridCol>
              </a:tblGrid>
              <a:tr h="200425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65455"/>
                  </a:ext>
                </a:extLst>
              </a:tr>
              <a:tr h="1944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err="1">
                          <a:solidFill>
                            <a:schemeClr val="tx1"/>
                          </a:solidFill>
                          <a:effectLst/>
                        </a:rPr>
                        <a:t>Tx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코일과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2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2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개의 </a:t>
                      </a:r>
                      <a:r>
                        <a:rPr lang="en-US" sz="12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Rx 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coil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간의 상호 인덕턴스 측정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232258"/>
                  </a:ext>
                </a:extLst>
              </a:tr>
            </a:tbl>
          </a:graphicData>
        </a:graphic>
      </p:graphicFrame>
      <p:pic>
        <p:nvPicPr>
          <p:cNvPr id="61" name="그림 60" descr="텍스트, 실내, 책상이(가) 표시된 사진&#10;&#10;자동 생성된 설명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550" y="1712619"/>
            <a:ext cx="2692398" cy="1912605"/>
          </a:xfrm>
          <a:prstGeom prst="rect">
            <a:avLst/>
          </a:prstGeom>
        </p:spPr>
      </p:pic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458890"/>
              </p:ext>
            </p:extLst>
          </p:nvPr>
        </p:nvGraphicFramePr>
        <p:xfrm>
          <a:off x="1447129" y="4141015"/>
          <a:ext cx="3561239" cy="22312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1239">
                  <a:extLst>
                    <a:ext uri="{9D8B030D-6E8A-4147-A177-3AD203B41FA5}">
                      <a16:colId xmlns:a16="http://schemas.microsoft.com/office/drawing/2014/main" val="4085111060"/>
                    </a:ext>
                  </a:extLst>
                </a:gridCol>
              </a:tblGrid>
              <a:tr h="20355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65455"/>
                  </a:ext>
                </a:extLst>
              </a:tr>
              <a:tr h="1716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err="1">
                          <a:solidFill>
                            <a:schemeClr val="tx1"/>
                          </a:solidFill>
                          <a:effectLst/>
                        </a:rPr>
                        <a:t>Tx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코일과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1200" b="0" kern="10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200" b="0" kern="100" dirty="0">
                          <a:solidFill>
                            <a:schemeClr val="tx1"/>
                          </a:solidFill>
                          <a:effectLst/>
                        </a:rPr>
                        <a:t>Rx coil</a:t>
                      </a:r>
                      <a:r>
                        <a:rPr lang="ko-KR" sz="1200" b="0" kern="100" dirty="0">
                          <a:solidFill>
                            <a:schemeClr val="tx1"/>
                          </a:solidFill>
                          <a:effectLst/>
                        </a:rPr>
                        <a:t>간의 상호 인덕턴스 측정</a:t>
                      </a:r>
                      <a:endParaRPr lang="ko-KR" sz="1200" b="0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0232258"/>
                  </a:ext>
                </a:extLst>
              </a:tr>
            </a:tbl>
          </a:graphicData>
        </a:graphic>
      </p:graphicFrame>
      <p:pic>
        <p:nvPicPr>
          <p:cNvPr id="63" name="그림 62" descr="텍스트, 컴퓨터, 책상, 실내이(가) 표시된 사진&#10;&#10;자동 생성된 설명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550" y="4189216"/>
            <a:ext cx="2738798" cy="1925834"/>
          </a:xfrm>
          <a:prstGeom prst="rect">
            <a:avLst/>
          </a:prstGeom>
        </p:spPr>
      </p:pic>
      <p:graphicFrame>
        <p:nvGraphicFramePr>
          <p:cNvPr id="64" name="표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57205"/>
              </p:ext>
            </p:extLst>
          </p:nvPr>
        </p:nvGraphicFramePr>
        <p:xfrm>
          <a:off x="5771938" y="1817654"/>
          <a:ext cx="4876308" cy="13958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718">
                  <a:extLst>
                    <a:ext uri="{9D8B030D-6E8A-4147-A177-3AD203B41FA5}">
                      <a16:colId xmlns:a16="http://schemas.microsoft.com/office/drawing/2014/main" val="3093613795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1739471680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3651110037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4160096560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1044870648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2384513933"/>
                    </a:ext>
                  </a:extLst>
                </a:gridCol>
              </a:tblGrid>
              <a:tr h="340255"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1cm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2cm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3cm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4cm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5cm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947680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1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3.10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2.69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2.24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1.91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1.64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8112565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2</a:t>
                      </a:r>
                      <a:endParaRPr lang="ko-KR" altLang="ko-KR" sz="1200" b="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3.14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2.69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2.26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2.04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1.79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565806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3</a:t>
                      </a:r>
                      <a:endParaRPr lang="ko-KR" altLang="ko-KR" sz="1200" b="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3.25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3.12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2.34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2.08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1.77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0691453"/>
                  </a:ext>
                </a:extLst>
              </a:tr>
            </a:tbl>
          </a:graphicData>
        </a:graphic>
      </p:graphicFrame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60968"/>
              </p:ext>
            </p:extLst>
          </p:nvPr>
        </p:nvGraphicFramePr>
        <p:xfrm>
          <a:off x="5810038" y="4307813"/>
          <a:ext cx="4876308" cy="13958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12718">
                  <a:extLst>
                    <a:ext uri="{9D8B030D-6E8A-4147-A177-3AD203B41FA5}">
                      <a16:colId xmlns:a16="http://schemas.microsoft.com/office/drawing/2014/main" val="3093613795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1739471680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3651110037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4160096560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1044870648"/>
                    </a:ext>
                  </a:extLst>
                </a:gridCol>
                <a:gridCol w="812718">
                  <a:extLst>
                    <a:ext uri="{9D8B030D-6E8A-4147-A177-3AD203B41FA5}">
                      <a16:colId xmlns:a16="http://schemas.microsoft.com/office/drawing/2014/main" val="2384513933"/>
                    </a:ext>
                  </a:extLst>
                </a:gridCol>
              </a:tblGrid>
              <a:tr h="340255">
                <a:tc>
                  <a:txBody>
                    <a:bodyPr/>
                    <a:lstStyle/>
                    <a:p>
                      <a:pPr algn="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          </a:t>
                      </a: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d</a:t>
                      </a: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b="0" kern="100" dirty="0" smtClean="0">
                          <a:effectLst/>
                          <a:latin typeface="+mn-ea"/>
                          <a:ea typeface="+mn-ea"/>
                        </a:rPr>
                        <a:t>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b="0" kern="100" dirty="0" smtClean="0"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en-US" altLang="ko-KR" sz="1200" b="0" kern="100" dirty="0" smtClean="0">
                          <a:effectLst/>
                          <a:latin typeface="+mn-ea"/>
                          <a:ea typeface="+mn-ea"/>
                        </a:rPr>
                        <a:t>cm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5947680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1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2.77uH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2.28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2.13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1.59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1.34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8112565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2</a:t>
                      </a:r>
                      <a:endParaRPr lang="ko-KR" altLang="ko-KR" sz="1200" b="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3.06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2.57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2.09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1.71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1.28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565806"/>
                  </a:ext>
                </a:extLst>
              </a:tr>
              <a:tr h="3402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Rx</a:t>
                      </a:r>
                      <a:r>
                        <a:rPr lang="en-US" altLang="ko-KR" sz="1200" kern="100" baseline="0" dirty="0" smtClean="0">
                          <a:effectLst/>
                          <a:latin typeface="+mn-ea"/>
                          <a:ea typeface="+mn-ea"/>
                        </a:rPr>
                        <a:t> coil 3</a:t>
                      </a:r>
                      <a:endParaRPr lang="ko-KR" altLang="ko-KR" sz="1200" b="0" kern="100" dirty="0" smtClean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3.15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2.8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2.09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1.71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  <a:latin typeface="+mn-ea"/>
                          <a:ea typeface="+mn-ea"/>
                        </a:rPr>
                        <a:t>1.28</a:t>
                      </a:r>
                      <a:r>
                        <a:rPr lang="en-US" altLang="ko-KR" sz="1200" kern="100" dirty="0" smtClean="0">
                          <a:effectLst/>
                          <a:latin typeface="+mn-ea"/>
                          <a:ea typeface="+mn-ea"/>
                        </a:rPr>
                        <a:t>uH</a:t>
                      </a:r>
                      <a:endParaRPr lang="ko-KR" sz="1200" b="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0691453"/>
                  </a:ext>
                </a:extLst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5810038" y="5724507"/>
            <a:ext cx="445791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ko-KR" sz="1200" dirty="0"/>
              <a:t>&gt;&gt; </a:t>
            </a:r>
            <a:r>
              <a:rPr lang="ko-KR" altLang="en-US" sz="1200" dirty="0" smtClean="0"/>
              <a:t>수신 코일을</a:t>
            </a:r>
            <a:r>
              <a:rPr lang="en-US" altLang="ko-KR" sz="1200" dirty="0" smtClean="0"/>
              <a:t> 1</a:t>
            </a:r>
            <a:r>
              <a:rPr lang="ko-KR" altLang="en-US" sz="1200" dirty="0" smtClean="0"/>
              <a:t>개씩 측정한 결과와 수신 코일을 이어 붙여서 측정한 결과가 유사하다는 것을 확인하였으며 수신 코일을 이어 붙여서 다중 무선 전력 전송 시스템을 설계한다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18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사용자 지정 1">
      <a:majorFont>
        <a:latin typeface="Gill Sans MT"/>
        <a:ea typeface="휴먼모음T"/>
        <a:cs typeface=""/>
      </a:majorFont>
      <a:minorFont>
        <a:latin typeface="Gill Sans M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604</Paragraphs>
  <Words>2309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Yu Saebyeol</dc:creator>
  <cp:lastModifiedBy>p8489009</cp:lastModifiedBy>
  <dc:title>PowerPoint 프레젠테이션</dc:title>
  <cp:version>9.104.211.52078</cp:version>
  <dcterms:modified xsi:type="dcterms:W3CDTF">2023-05-30T19:31:49Z</dcterms:modified>
</cp:coreProperties>
</file>